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mp" ContentType="image/jpe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 /><Relationship Id="rId2" Type="http://schemas.openxmlformats.org/package/2006/relationships/metadata/core-properties" Target="docProps/core.xml" /><Relationship Id="rId1" Type="http://schemas.openxmlformats.org/officeDocument/2006/relationships/officeDocument" Target="ppt/presentation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6" autoAdjust="0"/>
    <p:restoredTop sz="94660"/>
  </p:normalViewPr>
  <p:slideViewPr>
    <p:cSldViewPr snapToGrid="0">
      <p:cViewPr varScale="1">
        <p:scale>
          <a:sx n="65" d="100"/>
          <a:sy n="65" d="100"/>
        </p:scale>
        <p:origin x="150" y="2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slide" Target="slides/slide12.xml" /><Relationship Id="rId18" Type="http://schemas.openxmlformats.org/officeDocument/2006/relationships/slide" Target="slides/slide17.xml" /><Relationship Id="rId26" Type="http://schemas.openxmlformats.org/officeDocument/2006/relationships/tableStyles" Target="tableStyles.xml" /><Relationship Id="rId3" Type="http://schemas.openxmlformats.org/officeDocument/2006/relationships/slide" Target="slides/slide2.xml" /><Relationship Id="rId21" Type="http://schemas.openxmlformats.org/officeDocument/2006/relationships/slide" Target="slides/slide20.xml" /><Relationship Id="rId7" Type="http://schemas.openxmlformats.org/officeDocument/2006/relationships/slide" Target="slides/slide6.xml" /><Relationship Id="rId12" Type="http://schemas.openxmlformats.org/officeDocument/2006/relationships/slide" Target="slides/slide11.xml" /><Relationship Id="rId17" Type="http://schemas.openxmlformats.org/officeDocument/2006/relationships/slide" Target="slides/slide16.xml" /><Relationship Id="rId25" Type="http://schemas.openxmlformats.org/officeDocument/2006/relationships/theme" Target="theme/theme1.xml" /><Relationship Id="rId2" Type="http://schemas.openxmlformats.org/officeDocument/2006/relationships/slide" Target="slides/slide1.xml" /><Relationship Id="rId16" Type="http://schemas.openxmlformats.org/officeDocument/2006/relationships/slide" Target="slides/slide15.xml" /><Relationship Id="rId20" Type="http://schemas.openxmlformats.org/officeDocument/2006/relationships/slide" Target="slides/slide19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slide" Target="slides/slide10.xml" /><Relationship Id="rId24" Type="http://schemas.openxmlformats.org/officeDocument/2006/relationships/viewProps" Target="viewProps.xml" /><Relationship Id="rId5" Type="http://schemas.openxmlformats.org/officeDocument/2006/relationships/slide" Target="slides/slide4.xml" /><Relationship Id="rId15" Type="http://schemas.openxmlformats.org/officeDocument/2006/relationships/slide" Target="slides/slide14.xml" /><Relationship Id="rId23" Type="http://schemas.openxmlformats.org/officeDocument/2006/relationships/presProps" Target="presProps.xml" /><Relationship Id="rId10" Type="http://schemas.openxmlformats.org/officeDocument/2006/relationships/slide" Target="slides/slide9.xml" /><Relationship Id="rId19" Type="http://schemas.openxmlformats.org/officeDocument/2006/relationships/slide" Target="slides/slide18.xml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slide" Target="slides/slide13.xml" /><Relationship Id="rId22" Type="http://schemas.openxmlformats.org/officeDocument/2006/relationships/notesMaster" Target="notesMasters/notesMaster1.xml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47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" y="1"/>
            <a:ext cx="3076575" cy="51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92" tIns="45745" rIns="91492" bIns="45745" numCol="1" anchor="t" anchorCtr="0" compatLnSpc="1">
            <a:prstTxWarp prst="textNoShape">
              <a:avLst/>
            </a:prstTxWarp>
          </a:bodyPr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1048748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9" y="1"/>
            <a:ext cx="3076575" cy="51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92" tIns="45745" rIns="91492" bIns="45745" numCol="1" anchor="t" anchorCtr="0" compatLnSpc="1">
            <a:prstTxWarp prst="textNoShape">
              <a:avLst/>
            </a:prstTxWarp>
          </a:bodyPr>
          <a:lstStyle>
            <a:lvl1pPr algn="r">
              <a:defRPr sz="1100"/>
            </a:lvl1pPr>
          </a:lstStyle>
          <a:p>
            <a:endParaRPr lang="en-US"/>
          </a:p>
        </p:txBody>
      </p:sp>
      <p:sp>
        <p:nvSpPr>
          <p:cNvPr id="1048749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0600" y="766763"/>
            <a:ext cx="5118100" cy="3838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048750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4" y="4862514"/>
            <a:ext cx="5680075" cy="4605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92" tIns="45745" rIns="91492" bIns="4574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751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2" y="9720264"/>
            <a:ext cx="3076575" cy="512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92" tIns="45745" rIns="91492" bIns="45745" numCol="1" anchor="b" anchorCtr="0" compatLnSpc="1">
            <a:prstTxWarp prst="textNoShape">
              <a:avLst/>
            </a:prstTxWarp>
          </a:bodyPr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1048752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9" y="9720264"/>
            <a:ext cx="3076575" cy="512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92" tIns="45745" rIns="91492" bIns="45745" numCol="1" anchor="b" anchorCtr="0" compatLnSpc="1">
            <a:prstTxWarp prst="textNoShape">
              <a:avLst/>
            </a:prstTxWarp>
          </a:bodyPr>
          <a:lstStyle>
            <a:lvl1pPr algn="r">
              <a:defRPr sz="1100"/>
            </a:lvl1pPr>
          </a:lstStyle>
          <a:p>
            <a:fld id="{A9A0EA98-5831-4853-B862-C702E6EB345C}" type="slidenum">
              <a:rPr lang="en-US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1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1048582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104858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45AC6D-3B73-46A1-8406-0AF2097E84D1}" type="datetimeFigureOut">
              <a:rPr lang="en-IN" smtClean="0"/>
              <a:t>08-07-2022</a:t>
            </a:fld>
            <a:endParaRPr lang="en-IN" dirty="0"/>
          </a:p>
        </p:txBody>
      </p:sp>
      <p:sp>
        <p:nvSpPr>
          <p:cNvPr id="104858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104858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AA7D3-D740-4A10-8F6A-468D8F522256}" type="slidenum">
              <a:rPr lang="en-IN" smtClean="0"/>
              <a:t>‹#›</a:t>
            </a:fld>
            <a:endParaRPr lang="en-IN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1048715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104871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45AC6D-3B73-46A1-8406-0AF2097E84D1}" type="datetimeFigureOut">
              <a:rPr lang="en-IN" smtClean="0"/>
              <a:t>08-07-2022</a:t>
            </a:fld>
            <a:endParaRPr lang="en-IN" dirty="0"/>
          </a:p>
        </p:txBody>
      </p:sp>
      <p:sp>
        <p:nvSpPr>
          <p:cNvPr id="104871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104871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AA7D3-D740-4A10-8F6A-468D8F522256}" type="slidenum">
              <a:rPr lang="en-IN" smtClean="0"/>
              <a:t>‹#›</a:t>
            </a:fld>
            <a:endParaRPr lang="en-IN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98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1048699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1048700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45AC6D-3B73-46A1-8406-0AF2097E84D1}" type="datetimeFigureOut">
              <a:rPr lang="en-IN" smtClean="0"/>
              <a:t>08-07-2022</a:t>
            </a:fld>
            <a:endParaRPr lang="en-IN" dirty="0"/>
          </a:p>
        </p:txBody>
      </p:sp>
      <p:sp>
        <p:nvSpPr>
          <p:cNvPr id="1048701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104870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AA7D3-D740-4A10-8F6A-468D8F522256}" type="slidenum">
              <a:rPr lang="en-IN" smtClean="0"/>
              <a:t>‹#›</a:t>
            </a:fld>
            <a:endParaRPr lang="en-IN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0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1048704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104870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45AC6D-3B73-46A1-8406-0AF2097E84D1}" type="datetimeFigureOut">
              <a:rPr lang="en-IN" smtClean="0"/>
              <a:t>08-07-2022</a:t>
            </a:fld>
            <a:endParaRPr lang="en-IN" dirty="0"/>
          </a:p>
        </p:txBody>
      </p:sp>
      <p:sp>
        <p:nvSpPr>
          <p:cNvPr id="104870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104870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AA7D3-D740-4A10-8F6A-468D8F522256}" type="slidenum">
              <a:rPr lang="en-IN" smtClean="0"/>
              <a:t>‹#›</a:t>
            </a:fld>
            <a:endParaRPr lang="en-IN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19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1048720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721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45AC6D-3B73-46A1-8406-0AF2097E84D1}" type="datetimeFigureOut">
              <a:rPr lang="en-IN" smtClean="0"/>
              <a:t>08-07-2022</a:t>
            </a:fld>
            <a:endParaRPr lang="en-IN" dirty="0"/>
          </a:p>
        </p:txBody>
      </p:sp>
      <p:sp>
        <p:nvSpPr>
          <p:cNvPr id="1048722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104872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AA7D3-D740-4A10-8F6A-468D8F522256}" type="slidenum">
              <a:rPr lang="en-IN" smtClean="0"/>
              <a:t>‹#›</a:t>
            </a:fld>
            <a:endParaRPr lang="en-IN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2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1048725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1048726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104872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45AC6D-3B73-46A1-8406-0AF2097E84D1}" type="datetimeFigureOut">
              <a:rPr lang="en-IN" smtClean="0"/>
              <a:t>08-07-2022</a:t>
            </a:fld>
            <a:endParaRPr lang="en-IN" dirty="0"/>
          </a:p>
        </p:txBody>
      </p:sp>
      <p:sp>
        <p:nvSpPr>
          <p:cNvPr id="1048728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1048729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AA7D3-D740-4A10-8F6A-468D8F522256}" type="slidenum">
              <a:rPr lang="en-IN" smtClean="0"/>
              <a:t>‹#›</a:t>
            </a:fld>
            <a:endParaRPr lang="en-IN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30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1048731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732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1048733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734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1048735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45AC6D-3B73-46A1-8406-0AF2097E84D1}" type="datetimeFigureOut">
              <a:rPr lang="en-IN" smtClean="0"/>
              <a:t>08-07-2022</a:t>
            </a:fld>
            <a:endParaRPr lang="en-IN" dirty="0"/>
          </a:p>
        </p:txBody>
      </p:sp>
      <p:sp>
        <p:nvSpPr>
          <p:cNvPr id="1048736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1048737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AA7D3-D740-4A10-8F6A-468D8F522256}" type="slidenum">
              <a:rPr lang="en-IN" smtClean="0"/>
              <a:t>‹#›</a:t>
            </a:fld>
            <a:endParaRPr lang="en-IN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1048695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45AC6D-3B73-46A1-8406-0AF2097E84D1}" type="datetimeFigureOut">
              <a:rPr lang="en-IN" smtClean="0"/>
              <a:t>08-07-2022</a:t>
            </a:fld>
            <a:endParaRPr lang="en-IN" dirty="0"/>
          </a:p>
        </p:txBody>
      </p:sp>
      <p:sp>
        <p:nvSpPr>
          <p:cNvPr id="1048696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1048697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AA7D3-D740-4A10-8F6A-468D8F522256}" type="slidenum">
              <a:rPr lang="en-IN" smtClean="0"/>
              <a:t>‹#›</a:t>
            </a:fld>
            <a:endParaRPr lang="en-IN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38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45AC6D-3B73-46A1-8406-0AF2097E84D1}" type="datetimeFigureOut">
              <a:rPr lang="en-IN" smtClean="0"/>
              <a:t>08-07-2022</a:t>
            </a:fld>
            <a:endParaRPr lang="en-IN" dirty="0"/>
          </a:p>
        </p:txBody>
      </p:sp>
      <p:sp>
        <p:nvSpPr>
          <p:cNvPr id="1048739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1048740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AA7D3-D740-4A10-8F6A-468D8F522256}" type="slidenum">
              <a:rPr lang="en-IN" smtClean="0"/>
              <a:t>‹#›</a:t>
            </a:fld>
            <a:endParaRPr lang="en-IN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41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1048742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1048743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744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45AC6D-3B73-46A1-8406-0AF2097E84D1}" type="datetimeFigureOut">
              <a:rPr lang="en-IN" smtClean="0"/>
              <a:t>08-07-2022</a:t>
            </a:fld>
            <a:endParaRPr lang="en-IN" dirty="0"/>
          </a:p>
        </p:txBody>
      </p:sp>
      <p:sp>
        <p:nvSpPr>
          <p:cNvPr id="104874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104874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AA7D3-D740-4A10-8F6A-468D8F522256}" type="slidenum">
              <a:rPr lang="en-IN" smtClean="0"/>
              <a:t>‹#›</a:t>
            </a:fld>
            <a:endParaRPr lang="en-IN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08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1048709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 dirty="0"/>
          </a:p>
        </p:txBody>
      </p:sp>
      <p:sp>
        <p:nvSpPr>
          <p:cNvPr id="1048710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711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45AC6D-3B73-46A1-8406-0AF2097E84D1}" type="datetimeFigureOut">
              <a:rPr lang="en-IN" smtClean="0"/>
              <a:t>08-07-2022</a:t>
            </a:fld>
            <a:endParaRPr lang="en-IN" dirty="0"/>
          </a:p>
        </p:txBody>
      </p:sp>
      <p:sp>
        <p:nvSpPr>
          <p:cNvPr id="1048712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1048713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AA7D3-D740-4A10-8F6A-468D8F522256}" type="slidenum">
              <a:rPr lang="en-IN" smtClean="0"/>
              <a:t>‹#›</a:t>
            </a:fld>
            <a:endParaRPr lang="en-IN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6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1048577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1048578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45AC6D-3B73-46A1-8406-0AF2097E84D1}" type="datetimeFigureOut">
              <a:rPr lang="en-IN" smtClean="0"/>
              <a:t>08-07-2022</a:t>
            </a:fld>
            <a:endParaRPr lang="en-IN" dirty="0"/>
          </a:p>
        </p:txBody>
      </p:sp>
      <p:sp>
        <p:nvSpPr>
          <p:cNvPr id="104857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104858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5AA7D3-D740-4A10-8F6A-468D8F522256}" type="slidenum">
              <a:rPr lang="en-IN" smtClean="0"/>
              <a:t>‹#›</a:t>
            </a:fld>
            <a:endParaRPr lang="en-IN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 /><Relationship Id="rId2" Type="http://schemas.openxmlformats.org/officeDocument/2006/relationships/image" Target="../media/image1.jpeg" /><Relationship Id="rId1" Type="http://schemas.openxmlformats.org/officeDocument/2006/relationships/slideLayout" Target="../slideLayouts/slideLayout1.xml" /><Relationship Id="rId4" Type="http://schemas.openxmlformats.org/officeDocument/2006/relationships/image" Target="../media/image3.png" 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 /><Relationship Id="rId2" Type="http://schemas.openxmlformats.org/officeDocument/2006/relationships/image" Target="../media/image1.jpeg" /><Relationship Id="rId1" Type="http://schemas.openxmlformats.org/officeDocument/2006/relationships/slideLayout" Target="../slideLayouts/slideLayout1.xml" 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 /><Relationship Id="rId2" Type="http://schemas.openxmlformats.org/officeDocument/2006/relationships/image" Target="../media/image1.jpeg" /><Relationship Id="rId1" Type="http://schemas.openxmlformats.org/officeDocument/2006/relationships/slideLayout" Target="../slideLayouts/slideLayout1.xml" /><Relationship Id="rId4" Type="http://schemas.openxmlformats.org/officeDocument/2006/relationships/image" Target="../media/image11.png" 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 /><Relationship Id="rId2" Type="http://schemas.openxmlformats.org/officeDocument/2006/relationships/image" Target="../media/image1.jpeg" /><Relationship Id="rId1" Type="http://schemas.openxmlformats.org/officeDocument/2006/relationships/slideLayout" Target="../slideLayouts/slideLayout1.xml" 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 /><Relationship Id="rId2" Type="http://schemas.openxmlformats.org/officeDocument/2006/relationships/image" Target="../media/image1.jpeg" /><Relationship Id="rId1" Type="http://schemas.openxmlformats.org/officeDocument/2006/relationships/slideLayout" Target="../slideLayouts/slideLayout1.xml" /><Relationship Id="rId4" Type="http://schemas.openxmlformats.org/officeDocument/2006/relationships/image" Target="../media/image12.jpeg" 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 /><Relationship Id="rId2" Type="http://schemas.openxmlformats.org/officeDocument/2006/relationships/image" Target="../media/image1.jpeg" /><Relationship Id="rId1" Type="http://schemas.openxmlformats.org/officeDocument/2006/relationships/slideLayout" Target="../slideLayouts/slideLayout1.xml" /><Relationship Id="rId5" Type="http://schemas.openxmlformats.org/officeDocument/2006/relationships/hyperlink" Target="https://www.techtarget.com/searchenterpriseai/definition/predictive-modeling" TargetMode="External" /><Relationship Id="rId4" Type="http://schemas.openxmlformats.org/officeDocument/2006/relationships/image" Target="../media/image13.jpeg" 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 /><Relationship Id="rId7" Type="http://schemas.openxmlformats.org/officeDocument/2006/relationships/hyperlink" Target="https://www.techtarget.com/whatis/definition/hierarchy" TargetMode="External" /><Relationship Id="rId2" Type="http://schemas.openxmlformats.org/officeDocument/2006/relationships/image" Target="../media/image1.jpeg" /><Relationship Id="rId1" Type="http://schemas.openxmlformats.org/officeDocument/2006/relationships/slideLayout" Target="../slideLayouts/slideLayout1.xml" /><Relationship Id="rId6" Type="http://schemas.openxmlformats.org/officeDocument/2006/relationships/hyperlink" Target="https://www.techtarget.com/whatis/definition/algorithm" TargetMode="External" /><Relationship Id="rId5" Type="http://schemas.openxmlformats.org/officeDocument/2006/relationships/hyperlink" Target="https://www.techtarget.com/searchbusinessanalytics/definition/predictive-analytics" TargetMode="External" /><Relationship Id="rId4" Type="http://schemas.openxmlformats.org/officeDocument/2006/relationships/image" Target="../media/image14.tmp" 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 /><Relationship Id="rId2" Type="http://schemas.openxmlformats.org/officeDocument/2006/relationships/image" Target="../media/image1.jpeg" /><Relationship Id="rId1" Type="http://schemas.openxmlformats.org/officeDocument/2006/relationships/slideLayout" Target="../slideLayouts/slideLayout4.xml" /><Relationship Id="rId4" Type="http://schemas.openxmlformats.org/officeDocument/2006/relationships/image" Target="../media/image15.jpeg" 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 /><Relationship Id="rId2" Type="http://schemas.openxmlformats.org/officeDocument/2006/relationships/image" Target="../media/image1.jpeg" /><Relationship Id="rId1" Type="http://schemas.openxmlformats.org/officeDocument/2006/relationships/slideLayout" Target="../slideLayouts/slideLayout4.xml" 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 /><Relationship Id="rId2" Type="http://schemas.openxmlformats.org/officeDocument/2006/relationships/image" Target="../media/image1.jpeg" /><Relationship Id="rId1" Type="http://schemas.openxmlformats.org/officeDocument/2006/relationships/slideLayout" Target="../slideLayouts/slideLayout4.xml" 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 /><Relationship Id="rId2" Type="http://schemas.openxmlformats.org/officeDocument/2006/relationships/image" Target="../media/image1.jpeg" /><Relationship Id="rId1" Type="http://schemas.openxmlformats.org/officeDocument/2006/relationships/slideLayout" Target="../slideLayouts/slideLayout2.xml" /><Relationship Id="rId6" Type="http://schemas.openxmlformats.org/officeDocument/2006/relationships/hyperlink" Target="https://towardsdatascience.com/advantages-and-disadvantages-of-artificial-intelligence-182a5ef6588c" TargetMode="External" /><Relationship Id="rId5" Type="http://schemas.openxmlformats.org/officeDocument/2006/relationships/hyperlink" Target="https://en.m.wikipedia.org/wiki/Artificial_intelligence" TargetMode="External" /><Relationship Id="rId4" Type="http://schemas.openxmlformats.org/officeDocument/2006/relationships/hyperlink" Target="https://youtu.be/iyb38dzetRk" TargetMode="External" 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 /><Relationship Id="rId2" Type="http://schemas.openxmlformats.org/officeDocument/2006/relationships/image" Target="../media/image1.jpeg" /><Relationship Id="rId1" Type="http://schemas.openxmlformats.org/officeDocument/2006/relationships/slideLayout" Target="../slideLayouts/slideLayout1.xml" /><Relationship Id="rId4" Type="http://schemas.openxmlformats.org/officeDocument/2006/relationships/image" Target="../media/image4.png" 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 /><Relationship Id="rId2" Type="http://schemas.openxmlformats.org/officeDocument/2006/relationships/image" Target="../media/image1.jpeg" /><Relationship Id="rId1" Type="http://schemas.openxmlformats.org/officeDocument/2006/relationships/slideLayout" Target="../slideLayouts/slideLayout3.xml" 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 /><Relationship Id="rId2" Type="http://schemas.openxmlformats.org/officeDocument/2006/relationships/image" Target="../media/image1.jpeg" /><Relationship Id="rId1" Type="http://schemas.openxmlformats.org/officeDocument/2006/relationships/slideLayout" Target="../slideLayouts/slideLayout1.xml" /><Relationship Id="rId6" Type="http://schemas.openxmlformats.org/officeDocument/2006/relationships/hyperlink" Target="https://www.britannica.com/technology/robot-technology" TargetMode="External" /><Relationship Id="rId5" Type="http://schemas.openxmlformats.org/officeDocument/2006/relationships/hyperlink" Target="https://www.britannica.com/technology/computer" TargetMode="External" /><Relationship Id="rId4" Type="http://schemas.openxmlformats.org/officeDocument/2006/relationships/image" Target="../media/image5.png" 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 /><Relationship Id="rId2" Type="http://schemas.openxmlformats.org/officeDocument/2006/relationships/image" Target="../media/image1.jpeg" /><Relationship Id="rId1" Type="http://schemas.openxmlformats.org/officeDocument/2006/relationships/slideLayout" Target="../slideLayouts/slideLayout1.xml" /><Relationship Id="rId4" Type="http://schemas.openxmlformats.org/officeDocument/2006/relationships/image" Target="../media/image6.png" 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 /><Relationship Id="rId2" Type="http://schemas.openxmlformats.org/officeDocument/2006/relationships/image" Target="../media/image1.jpeg" /><Relationship Id="rId1" Type="http://schemas.openxmlformats.org/officeDocument/2006/relationships/slideLayout" Target="../slideLayouts/slideLayout1.xml" /><Relationship Id="rId4" Type="http://schemas.openxmlformats.org/officeDocument/2006/relationships/image" Target="../media/image7.png" 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Artificial_intelligence" TargetMode="External" /><Relationship Id="rId3" Type="http://schemas.openxmlformats.org/officeDocument/2006/relationships/image" Target="../media/image2.png" /><Relationship Id="rId7" Type="http://schemas.openxmlformats.org/officeDocument/2006/relationships/hyperlink" Target="https://en.wikipedia.org/wiki/Computer_gaming" TargetMode="External" /><Relationship Id="rId2" Type="http://schemas.openxmlformats.org/officeDocument/2006/relationships/image" Target="../media/image1.jpeg" /><Relationship Id="rId1" Type="http://schemas.openxmlformats.org/officeDocument/2006/relationships/slideLayout" Target="../slideLayouts/slideLayout1.xml" /><Relationship Id="rId6" Type="http://schemas.openxmlformats.org/officeDocument/2006/relationships/hyperlink" Target="https://en.wikipedia.org/wiki/IBM" TargetMode="External" /><Relationship Id="rId5" Type="http://schemas.openxmlformats.org/officeDocument/2006/relationships/hyperlink" Target="https://en.wikipedia.org/wiki/Arthur_Samuel" TargetMode="External" /><Relationship Id="rId4" Type="http://schemas.openxmlformats.org/officeDocument/2006/relationships/image" Target="../media/image8.png" /><Relationship Id="rId9" Type="http://schemas.openxmlformats.org/officeDocument/2006/relationships/hyperlink" Target="https://en.wikipedia.org/wiki/Machine_learning%23cite_note-1" TargetMode="External" 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 /><Relationship Id="rId2" Type="http://schemas.openxmlformats.org/officeDocument/2006/relationships/image" Target="../media/image1.jpeg" /><Relationship Id="rId1" Type="http://schemas.openxmlformats.org/officeDocument/2006/relationships/slideLayout" Target="../slideLayouts/slideLayout1.xml" /><Relationship Id="rId4" Type="http://schemas.openxmlformats.org/officeDocument/2006/relationships/image" Target="../media/image9.jpeg" 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 /><Relationship Id="rId2" Type="http://schemas.openxmlformats.org/officeDocument/2006/relationships/image" Target="../media/image1.jpeg" /><Relationship Id="rId1" Type="http://schemas.openxmlformats.org/officeDocument/2006/relationships/slideLayout" Target="../slideLayouts/slideLayout1.xml" 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 /><Relationship Id="rId2" Type="http://schemas.openxmlformats.org/officeDocument/2006/relationships/image" Target="../media/image1.jpeg" /><Relationship Id="rId1" Type="http://schemas.openxmlformats.org/officeDocument/2006/relationships/slideLayout" Target="../slideLayouts/slideLayout1.xml" /><Relationship Id="rId4" Type="http://schemas.openxmlformats.org/officeDocument/2006/relationships/image" Target="../media/image10.jpe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6" name="Rectangle 3"/>
          <p:cNvSpPr/>
          <p:nvPr/>
        </p:nvSpPr>
        <p:spPr>
          <a:xfrm>
            <a:off x="941696" y="6168784"/>
            <a:ext cx="11250304" cy="45379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48587" name="Teardrop 4"/>
          <p:cNvSpPr/>
          <p:nvPr/>
        </p:nvSpPr>
        <p:spPr>
          <a:xfrm>
            <a:off x="136477" y="6168784"/>
            <a:ext cx="668740" cy="620975"/>
          </a:xfrm>
          <a:prstGeom prst="teardrop">
            <a:avLst/>
          </a:prstGeom>
          <a:noFill/>
          <a:ln w="571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48588" name="TextBox 8"/>
          <p:cNvSpPr txBox="1"/>
          <p:nvPr/>
        </p:nvSpPr>
        <p:spPr>
          <a:xfrm>
            <a:off x="327546" y="6253243"/>
            <a:ext cx="3335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1</a:t>
            </a:r>
            <a:endParaRPr lang="en-IN" sz="2000" b="1" dirty="0"/>
          </a:p>
        </p:txBody>
      </p:sp>
      <p:sp>
        <p:nvSpPr>
          <p:cNvPr id="1048589" name="TextBox 9"/>
          <p:cNvSpPr txBox="1"/>
          <p:nvPr/>
        </p:nvSpPr>
        <p:spPr>
          <a:xfrm>
            <a:off x="1087267" y="6211013"/>
            <a:ext cx="82023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spc="600" dirty="0">
                <a:solidFill>
                  <a:schemeClr val="accent2">
                    <a:lumMod val="50000"/>
                  </a:schemeClr>
                </a:solidFill>
                <a:latin typeface="Agency FB" panose="020B0503020202020204" pitchFamily="34" charset="0"/>
              </a:rPr>
              <a:t>Sanjivani College of Engineering, Kopargaon.</a:t>
            </a:r>
            <a:endParaRPr lang="en-IN" sz="2000" b="1" spc="600" dirty="0">
              <a:solidFill>
                <a:schemeClr val="accent2">
                  <a:lumMod val="50000"/>
                </a:schemeClr>
              </a:solidFill>
              <a:latin typeface="Agency FB" panose="020B0503020202020204" pitchFamily="34" charset="0"/>
            </a:endParaRPr>
          </a:p>
        </p:txBody>
      </p:sp>
      <p:pic>
        <p:nvPicPr>
          <p:cNvPr id="209715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2954" y="86915"/>
            <a:ext cx="1272540" cy="1287780"/>
          </a:xfrm>
          <a:prstGeom prst="rect">
            <a:avLst/>
          </a:prstGeom>
        </p:spPr>
      </p:pic>
      <p:pic>
        <p:nvPicPr>
          <p:cNvPr id="209715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54190" y="-263730"/>
            <a:ext cx="1629068" cy="1629068"/>
          </a:xfrm>
          <a:prstGeom prst="rect">
            <a:avLst/>
          </a:prstGeom>
        </p:spPr>
      </p:pic>
      <p:pic>
        <p:nvPicPr>
          <p:cNvPr id="2097154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48590" name="TextBox 5"/>
          <p:cNvSpPr txBox="1"/>
          <p:nvPr/>
        </p:nvSpPr>
        <p:spPr>
          <a:xfrm>
            <a:off x="1087267" y="2376506"/>
            <a:ext cx="3357880" cy="6883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4000" b="1" dirty="0">
                <a:solidFill>
                  <a:schemeClr val="bg1"/>
                </a:solidFill>
                <a:latin typeface="Baskerville Old Face" panose="02020602080505020303" pitchFamily="18" charset="0"/>
              </a:rPr>
              <a:t>WELCOME…..!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0" name="Rectangle 3"/>
          <p:cNvSpPr/>
          <p:nvPr/>
        </p:nvSpPr>
        <p:spPr>
          <a:xfrm>
            <a:off x="941696" y="6168784"/>
            <a:ext cx="11250304" cy="45379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48651" name="Teardrop 4"/>
          <p:cNvSpPr/>
          <p:nvPr/>
        </p:nvSpPr>
        <p:spPr>
          <a:xfrm>
            <a:off x="136477" y="6168784"/>
            <a:ext cx="668740" cy="620975"/>
          </a:xfrm>
          <a:prstGeom prst="teardrop">
            <a:avLst/>
          </a:prstGeom>
          <a:noFill/>
          <a:ln w="571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48652" name="TextBox 8"/>
          <p:cNvSpPr txBox="1"/>
          <p:nvPr/>
        </p:nvSpPr>
        <p:spPr>
          <a:xfrm>
            <a:off x="327546" y="6253243"/>
            <a:ext cx="3335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1</a:t>
            </a:r>
            <a:endParaRPr lang="en-IN" sz="2000" b="1" dirty="0"/>
          </a:p>
        </p:txBody>
      </p:sp>
      <p:sp>
        <p:nvSpPr>
          <p:cNvPr id="1048653" name="TextBox 9"/>
          <p:cNvSpPr txBox="1"/>
          <p:nvPr/>
        </p:nvSpPr>
        <p:spPr>
          <a:xfrm>
            <a:off x="1087267" y="6211013"/>
            <a:ext cx="82023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spc="600" dirty="0">
                <a:solidFill>
                  <a:schemeClr val="accent2">
                    <a:lumMod val="50000"/>
                  </a:schemeClr>
                </a:solidFill>
                <a:latin typeface="Agency FB" panose="020B0503020202020204" pitchFamily="34" charset="0"/>
              </a:rPr>
              <a:t>Sanjivani College of Engineering, Kopargaon.</a:t>
            </a:r>
            <a:endParaRPr lang="en-IN" sz="2000" b="1" spc="600" dirty="0">
              <a:solidFill>
                <a:schemeClr val="accent2">
                  <a:lumMod val="50000"/>
                </a:schemeClr>
              </a:solidFill>
              <a:latin typeface="Agency FB" panose="020B0503020202020204" pitchFamily="34" charset="0"/>
            </a:endParaRPr>
          </a:p>
        </p:txBody>
      </p:sp>
      <p:pic>
        <p:nvPicPr>
          <p:cNvPr id="2097177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2954" y="86915"/>
            <a:ext cx="1272540" cy="1287780"/>
          </a:xfrm>
          <a:prstGeom prst="rect">
            <a:avLst/>
          </a:prstGeom>
        </p:spPr>
      </p:pic>
      <p:pic>
        <p:nvPicPr>
          <p:cNvPr id="2097178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54190" y="-263730"/>
            <a:ext cx="1629068" cy="1629068"/>
          </a:xfrm>
          <a:prstGeom prst="rect">
            <a:avLst/>
          </a:prstGeom>
        </p:spPr>
      </p:pic>
      <p:sp>
        <p:nvSpPr>
          <p:cNvPr id="1048756" name="TextBox 1048755"/>
          <p:cNvSpPr txBox="1"/>
          <p:nvPr/>
        </p:nvSpPr>
        <p:spPr>
          <a:xfrm>
            <a:off x="805216" y="1615084"/>
            <a:ext cx="4123959" cy="51054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457200" indent="-457200">
              <a:buFont typeface="Wingdings" charset="2"/>
              <a:buChar char="n"/>
            </a:pPr>
            <a:r>
              <a:rPr lang="en-US" sz="2800">
                <a:solidFill>
                  <a:srgbClr val="000000"/>
                </a:solidFill>
              </a:rPr>
              <a:t>Definition of robotics </a:t>
            </a:r>
            <a:endParaRPr lang="en-IN" sz="2800">
              <a:solidFill>
                <a:srgbClr val="000000"/>
              </a:solidFill>
            </a:endParaRPr>
          </a:p>
        </p:txBody>
      </p:sp>
      <p:sp>
        <p:nvSpPr>
          <p:cNvPr id="1048757" name="TextBox 1048756"/>
          <p:cNvSpPr txBox="1"/>
          <p:nvPr/>
        </p:nvSpPr>
        <p:spPr>
          <a:xfrm>
            <a:off x="661062" y="2861694"/>
            <a:ext cx="11803511" cy="80264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457200" indent="-457200">
              <a:buFont typeface="Wingdings" charset="2"/>
              <a:buChar char="n"/>
            </a:pPr>
            <a:r>
              <a:rPr lang="en-US" sz="2400">
                <a:solidFill>
                  <a:srgbClr val="000000"/>
                </a:solidFill>
              </a:rPr>
              <a:t>A robot is a machine that gathers information about its environment (senses) and uses that information (thinks) to follow instructions and to do work (acts).</a:t>
            </a:r>
            <a:endParaRPr lang="en-IN" sz="2400">
              <a:solidFill>
                <a:srgbClr val="000000"/>
              </a:solidFill>
            </a:endParaRPr>
          </a:p>
        </p:txBody>
      </p:sp>
      <p:sp>
        <p:nvSpPr>
          <p:cNvPr id="1048758" name="TextBox 1048757"/>
          <p:cNvSpPr txBox="1"/>
          <p:nvPr/>
        </p:nvSpPr>
        <p:spPr>
          <a:xfrm>
            <a:off x="661062" y="3989290"/>
            <a:ext cx="11224996" cy="80264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457200" indent="-457200">
              <a:buFont typeface="Wingdings" charset="2"/>
              <a:buChar char="n"/>
            </a:pPr>
            <a:r>
              <a:rPr lang="en-IN" sz="2400">
                <a:solidFill>
                  <a:srgbClr val="000000"/>
                </a:solidFill>
              </a:rPr>
              <a:t>A robot may act under the direct control of a human, such as the arm on a space shuttle, or under the control of a programmed computer.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4" name="Rectangle 3"/>
          <p:cNvSpPr/>
          <p:nvPr/>
        </p:nvSpPr>
        <p:spPr>
          <a:xfrm>
            <a:off x="941696" y="6168784"/>
            <a:ext cx="11250304" cy="45379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48655" name="Teardrop 4"/>
          <p:cNvSpPr/>
          <p:nvPr/>
        </p:nvSpPr>
        <p:spPr>
          <a:xfrm>
            <a:off x="136477" y="6168784"/>
            <a:ext cx="668740" cy="620975"/>
          </a:xfrm>
          <a:prstGeom prst="teardrop">
            <a:avLst/>
          </a:prstGeom>
          <a:noFill/>
          <a:ln w="571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48656" name="TextBox 8"/>
          <p:cNvSpPr txBox="1"/>
          <p:nvPr/>
        </p:nvSpPr>
        <p:spPr>
          <a:xfrm>
            <a:off x="327546" y="6253243"/>
            <a:ext cx="3335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1</a:t>
            </a:r>
            <a:endParaRPr lang="en-IN" sz="2000" b="1" dirty="0"/>
          </a:p>
        </p:txBody>
      </p:sp>
      <p:sp>
        <p:nvSpPr>
          <p:cNvPr id="1048657" name="TextBox 9"/>
          <p:cNvSpPr txBox="1"/>
          <p:nvPr/>
        </p:nvSpPr>
        <p:spPr>
          <a:xfrm>
            <a:off x="1087267" y="6211013"/>
            <a:ext cx="82023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spc="600" dirty="0">
                <a:solidFill>
                  <a:schemeClr val="accent2">
                    <a:lumMod val="50000"/>
                  </a:schemeClr>
                </a:solidFill>
                <a:latin typeface="Agency FB" panose="020B0503020202020204" pitchFamily="34" charset="0"/>
              </a:rPr>
              <a:t>Sanjivani College of Engineering, Kopargaon.</a:t>
            </a:r>
            <a:endParaRPr lang="en-IN" sz="2000" b="1" spc="600" dirty="0">
              <a:solidFill>
                <a:schemeClr val="accent2">
                  <a:lumMod val="50000"/>
                </a:schemeClr>
              </a:solidFill>
              <a:latin typeface="Agency FB" panose="020B0503020202020204" pitchFamily="34" charset="0"/>
            </a:endParaRPr>
          </a:p>
        </p:txBody>
      </p:sp>
      <p:pic>
        <p:nvPicPr>
          <p:cNvPr id="2097179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2954" y="86915"/>
            <a:ext cx="1272540" cy="1287780"/>
          </a:xfrm>
          <a:prstGeom prst="rect">
            <a:avLst/>
          </a:prstGeom>
        </p:spPr>
      </p:pic>
      <p:pic>
        <p:nvPicPr>
          <p:cNvPr id="2097180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54190" y="-263730"/>
            <a:ext cx="1629068" cy="1629068"/>
          </a:xfrm>
          <a:prstGeom prst="rect">
            <a:avLst/>
          </a:prstGeom>
        </p:spPr>
      </p:pic>
      <p:sp>
        <p:nvSpPr>
          <p:cNvPr id="1048759" name="TextBox 1048758"/>
          <p:cNvSpPr txBox="1"/>
          <p:nvPr/>
        </p:nvSpPr>
        <p:spPr>
          <a:xfrm>
            <a:off x="5188419" y="916460"/>
            <a:ext cx="3923326" cy="51054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800" b="1">
                <a:solidFill>
                  <a:srgbClr val="000000"/>
                </a:solidFill>
              </a:rPr>
              <a:t>IOT</a:t>
            </a:r>
            <a:endParaRPr lang="en-IN" sz="2800" b="1">
              <a:solidFill>
                <a:srgbClr val="000000"/>
              </a:solidFill>
            </a:endParaRPr>
          </a:p>
        </p:txBody>
      </p:sp>
      <p:pic>
        <p:nvPicPr>
          <p:cNvPr id="2097204" name="Picture 2097203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 rot="737">
            <a:off x="1590105" y="1533849"/>
            <a:ext cx="9011788" cy="445988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8" name="Rectangle 3"/>
          <p:cNvSpPr/>
          <p:nvPr/>
        </p:nvSpPr>
        <p:spPr>
          <a:xfrm>
            <a:off x="941696" y="6168784"/>
            <a:ext cx="11250304" cy="45379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48659" name="Teardrop 4"/>
          <p:cNvSpPr/>
          <p:nvPr/>
        </p:nvSpPr>
        <p:spPr>
          <a:xfrm>
            <a:off x="136477" y="6168784"/>
            <a:ext cx="668740" cy="620975"/>
          </a:xfrm>
          <a:prstGeom prst="teardrop">
            <a:avLst/>
          </a:prstGeom>
          <a:noFill/>
          <a:ln w="571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48660" name="TextBox 8"/>
          <p:cNvSpPr txBox="1"/>
          <p:nvPr/>
        </p:nvSpPr>
        <p:spPr>
          <a:xfrm>
            <a:off x="327546" y="6253243"/>
            <a:ext cx="3335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1</a:t>
            </a:r>
            <a:endParaRPr lang="en-IN" sz="2000" b="1" dirty="0"/>
          </a:p>
        </p:txBody>
      </p:sp>
      <p:sp>
        <p:nvSpPr>
          <p:cNvPr id="1048661" name="TextBox 9"/>
          <p:cNvSpPr txBox="1"/>
          <p:nvPr/>
        </p:nvSpPr>
        <p:spPr>
          <a:xfrm>
            <a:off x="1087267" y="6211013"/>
            <a:ext cx="82023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spc="600" dirty="0">
                <a:solidFill>
                  <a:schemeClr val="accent2">
                    <a:lumMod val="50000"/>
                  </a:schemeClr>
                </a:solidFill>
                <a:latin typeface="Agency FB" panose="020B0503020202020204" pitchFamily="34" charset="0"/>
              </a:rPr>
              <a:t>Sanjivani College of Engineering, Kopargaon.</a:t>
            </a:r>
            <a:endParaRPr lang="en-IN" sz="2000" b="1" spc="600" dirty="0">
              <a:solidFill>
                <a:schemeClr val="accent2">
                  <a:lumMod val="50000"/>
                </a:schemeClr>
              </a:solidFill>
              <a:latin typeface="Agency FB" panose="020B0503020202020204" pitchFamily="34" charset="0"/>
            </a:endParaRPr>
          </a:p>
        </p:txBody>
      </p:sp>
      <p:pic>
        <p:nvPicPr>
          <p:cNvPr id="2097181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2954" y="86915"/>
            <a:ext cx="1272540" cy="1287780"/>
          </a:xfrm>
          <a:prstGeom prst="rect">
            <a:avLst/>
          </a:prstGeom>
        </p:spPr>
      </p:pic>
      <p:pic>
        <p:nvPicPr>
          <p:cNvPr id="2097182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54190" y="-263730"/>
            <a:ext cx="1629068" cy="1629068"/>
          </a:xfrm>
          <a:prstGeom prst="rect">
            <a:avLst/>
          </a:prstGeom>
        </p:spPr>
      </p:pic>
      <p:sp>
        <p:nvSpPr>
          <p:cNvPr id="1048760" name="TextBox 1048759"/>
          <p:cNvSpPr txBox="1"/>
          <p:nvPr/>
        </p:nvSpPr>
        <p:spPr>
          <a:xfrm>
            <a:off x="805216" y="1374694"/>
            <a:ext cx="10248598" cy="151384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indent="-342900">
              <a:buFont typeface="Wingdings" charset="2"/>
              <a:buChar char="n"/>
            </a:pPr>
            <a:r>
              <a:rPr lang="en-US" sz="2400">
                <a:solidFill>
                  <a:srgbClr val="000000"/>
                </a:solidFill>
              </a:rPr>
              <a:t>The internet of things is a technology that allows us to add a device to an inert object (for example: vehicles, plant electronic systems, roofs, lighting, etc.) that can measure environmental parameters, generate associated data and transmit them through a communications network.</a:t>
            </a:r>
            <a:endParaRPr lang="en-IN" sz="2400">
              <a:solidFill>
                <a:srgbClr val="000000"/>
              </a:solidFill>
            </a:endParaRPr>
          </a:p>
        </p:txBody>
      </p:sp>
      <p:sp>
        <p:nvSpPr>
          <p:cNvPr id="1048761" name="TextBox 1048760"/>
          <p:cNvSpPr txBox="1"/>
          <p:nvPr/>
        </p:nvSpPr>
        <p:spPr>
          <a:xfrm>
            <a:off x="805217" y="3267569"/>
            <a:ext cx="11147170" cy="115824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indent="-342900">
              <a:buFont typeface="Wingdings" charset="2"/>
              <a:buChar char="n"/>
            </a:pPr>
            <a:r>
              <a:rPr lang="en-US" sz="2400">
                <a:solidFill>
                  <a:srgbClr val="000000"/>
                </a:solidFill>
              </a:rPr>
              <a:t>The internet of things (IoT) is a set of technologies that uses sensors and actuators to inform us about the status of everyday items such as vehicles, tools and even living beings.</a:t>
            </a:r>
            <a:endParaRPr lang="en-IN" sz="24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2" name="Rectangle 3"/>
          <p:cNvSpPr/>
          <p:nvPr/>
        </p:nvSpPr>
        <p:spPr>
          <a:xfrm>
            <a:off x="941696" y="6168784"/>
            <a:ext cx="11250304" cy="45379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48663" name="Teardrop 4"/>
          <p:cNvSpPr/>
          <p:nvPr/>
        </p:nvSpPr>
        <p:spPr>
          <a:xfrm>
            <a:off x="136477" y="6168784"/>
            <a:ext cx="668740" cy="620975"/>
          </a:xfrm>
          <a:prstGeom prst="teardrop">
            <a:avLst/>
          </a:prstGeom>
          <a:noFill/>
          <a:ln w="571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48664" name="TextBox 8"/>
          <p:cNvSpPr txBox="1"/>
          <p:nvPr/>
        </p:nvSpPr>
        <p:spPr>
          <a:xfrm>
            <a:off x="327546" y="6253243"/>
            <a:ext cx="3335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1</a:t>
            </a:r>
            <a:endParaRPr lang="en-IN" sz="2000" b="1" dirty="0"/>
          </a:p>
        </p:txBody>
      </p:sp>
      <p:sp>
        <p:nvSpPr>
          <p:cNvPr id="1048665" name="TextBox 9"/>
          <p:cNvSpPr txBox="1"/>
          <p:nvPr/>
        </p:nvSpPr>
        <p:spPr>
          <a:xfrm>
            <a:off x="1087267" y="6211013"/>
            <a:ext cx="82023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spc="600" dirty="0">
                <a:solidFill>
                  <a:schemeClr val="accent2">
                    <a:lumMod val="50000"/>
                  </a:schemeClr>
                </a:solidFill>
                <a:latin typeface="Agency FB" panose="020B0503020202020204" pitchFamily="34" charset="0"/>
              </a:rPr>
              <a:t>Sanjivani College of Engineering, Kopargaon.</a:t>
            </a:r>
            <a:endParaRPr lang="en-IN" sz="2000" b="1" spc="600" dirty="0">
              <a:solidFill>
                <a:schemeClr val="accent2">
                  <a:lumMod val="50000"/>
                </a:schemeClr>
              </a:solidFill>
              <a:latin typeface="Agency FB" panose="020B0503020202020204" pitchFamily="34" charset="0"/>
            </a:endParaRPr>
          </a:p>
        </p:txBody>
      </p:sp>
      <p:pic>
        <p:nvPicPr>
          <p:cNvPr id="2097183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2954" y="86915"/>
            <a:ext cx="1272540" cy="1287780"/>
          </a:xfrm>
          <a:prstGeom prst="rect">
            <a:avLst/>
          </a:prstGeom>
        </p:spPr>
      </p:pic>
      <p:pic>
        <p:nvPicPr>
          <p:cNvPr id="2097184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54190" y="-263730"/>
            <a:ext cx="1629068" cy="1629068"/>
          </a:xfrm>
          <a:prstGeom prst="rect">
            <a:avLst/>
          </a:prstGeom>
        </p:spPr>
      </p:pic>
      <p:pic>
        <p:nvPicPr>
          <p:cNvPr id="2097205" name="Picture 2097204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529139" y="550804"/>
            <a:ext cx="8723209" cy="5243251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6" name="Rectangle 3"/>
          <p:cNvSpPr/>
          <p:nvPr/>
        </p:nvSpPr>
        <p:spPr>
          <a:xfrm>
            <a:off x="941696" y="6168784"/>
            <a:ext cx="11250304" cy="45379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48667" name="Teardrop 4"/>
          <p:cNvSpPr/>
          <p:nvPr/>
        </p:nvSpPr>
        <p:spPr>
          <a:xfrm>
            <a:off x="136477" y="6168784"/>
            <a:ext cx="668740" cy="620975"/>
          </a:xfrm>
          <a:prstGeom prst="teardrop">
            <a:avLst/>
          </a:prstGeom>
          <a:noFill/>
          <a:ln w="571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48668" name="TextBox 8"/>
          <p:cNvSpPr txBox="1"/>
          <p:nvPr/>
        </p:nvSpPr>
        <p:spPr>
          <a:xfrm>
            <a:off x="327546" y="6253243"/>
            <a:ext cx="3335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1</a:t>
            </a:r>
            <a:endParaRPr lang="en-IN" sz="2000" b="1" dirty="0"/>
          </a:p>
        </p:txBody>
      </p:sp>
      <p:sp>
        <p:nvSpPr>
          <p:cNvPr id="1048669" name="TextBox 9"/>
          <p:cNvSpPr txBox="1"/>
          <p:nvPr/>
        </p:nvSpPr>
        <p:spPr>
          <a:xfrm>
            <a:off x="1087267" y="6211013"/>
            <a:ext cx="82023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spc="600" dirty="0">
                <a:solidFill>
                  <a:schemeClr val="accent2">
                    <a:lumMod val="50000"/>
                  </a:schemeClr>
                </a:solidFill>
                <a:latin typeface="Agency FB" panose="020B0503020202020204" pitchFamily="34" charset="0"/>
              </a:rPr>
              <a:t>Sanjivani College of Engineering, Kopargaon.</a:t>
            </a:r>
            <a:endParaRPr lang="en-IN" sz="2000" b="1" spc="600" dirty="0">
              <a:solidFill>
                <a:schemeClr val="accent2">
                  <a:lumMod val="50000"/>
                </a:schemeClr>
              </a:solidFill>
              <a:latin typeface="Agency FB" panose="020B0503020202020204" pitchFamily="34" charset="0"/>
            </a:endParaRPr>
          </a:p>
        </p:txBody>
      </p:sp>
      <p:pic>
        <p:nvPicPr>
          <p:cNvPr id="2097185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2954" y="86915"/>
            <a:ext cx="1272540" cy="1287780"/>
          </a:xfrm>
          <a:prstGeom prst="rect">
            <a:avLst/>
          </a:prstGeom>
        </p:spPr>
      </p:pic>
      <p:pic>
        <p:nvPicPr>
          <p:cNvPr id="2097186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54190" y="-263730"/>
            <a:ext cx="1629068" cy="162906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CF47949-049D-C432-3A26-0F0D03865F69}"/>
              </a:ext>
            </a:extLst>
          </p:cNvPr>
          <p:cNvSpPr txBox="1"/>
          <p:nvPr/>
        </p:nvSpPr>
        <p:spPr>
          <a:xfrm>
            <a:off x="560344" y="1449797"/>
            <a:ext cx="622558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i="0">
                <a:solidFill>
                  <a:srgbClr val="4D5156"/>
                </a:solidFill>
                <a:effectLst/>
                <a:latin typeface="Roboto" panose="02000000000000000000" pitchFamily="2" charset="0"/>
              </a:rPr>
              <a:t>Deep learning is a type of machine learning and artificial intelligence (AI) that imitates the way humans gain certain types of knowledge</a:t>
            </a:r>
            <a:endParaRPr lang="en-US" sz="2000" b="1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836AEC3-F90B-452F-CEF6-9A6FD033C52C}"/>
              </a:ext>
            </a:extLst>
          </p:cNvPr>
          <p:cNvSpPr txBox="1"/>
          <p:nvPr/>
        </p:nvSpPr>
        <p:spPr>
          <a:xfrm>
            <a:off x="3968551" y="449538"/>
            <a:ext cx="622558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/>
              <a:t>Deep learning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26C3E39C-868C-FE1E-F625-9D78433711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3962" y="1689226"/>
            <a:ext cx="5491370" cy="38862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D7A55A5-52D8-6506-BCAB-E4D0482ECB27}"/>
              </a:ext>
            </a:extLst>
          </p:cNvPr>
          <p:cNvSpPr txBox="1"/>
          <p:nvPr/>
        </p:nvSpPr>
        <p:spPr>
          <a:xfrm>
            <a:off x="656095" y="2769908"/>
            <a:ext cx="569211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0" i="0"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Deep learning is an important element of data science, which includes statistics and </a:t>
            </a:r>
            <a:r>
              <a:rPr lang="en-US" sz="2000" b="0" i="0" u="sng">
                <a:solidFill>
                  <a:srgbClr val="00B3AC"/>
                </a:solidFill>
                <a:effectLst/>
                <a:latin typeface="Arial" panose="020B0604020202020204" pitchFamily="34" charset="0"/>
                <a:hlinkClick r:id="rId5"/>
              </a:rPr>
              <a:t>predictive modeling</a:t>
            </a:r>
            <a:endParaRPr lang="en-US" sz="20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5CF5CE7-9FC8-C1AD-AC16-C47F56C990E1}"/>
              </a:ext>
            </a:extLst>
          </p:cNvPr>
          <p:cNvSpPr txBox="1"/>
          <p:nvPr/>
        </p:nvSpPr>
        <p:spPr>
          <a:xfrm>
            <a:off x="656095" y="4017676"/>
            <a:ext cx="549137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0" i="0"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It is extremely beneficial to data scientists who are tasked with collecting, analyzing and interpreting large amounts of data; deep learning makes this process faster and easier.</a:t>
            </a:r>
            <a:endParaRPr lang="en-US" sz="20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0" name="Rectangle 3"/>
          <p:cNvSpPr/>
          <p:nvPr/>
        </p:nvSpPr>
        <p:spPr>
          <a:xfrm>
            <a:off x="941696" y="6168784"/>
            <a:ext cx="11250304" cy="45379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48671" name="Teardrop 4"/>
          <p:cNvSpPr/>
          <p:nvPr/>
        </p:nvSpPr>
        <p:spPr>
          <a:xfrm>
            <a:off x="136477" y="6168784"/>
            <a:ext cx="668740" cy="620975"/>
          </a:xfrm>
          <a:prstGeom prst="teardrop">
            <a:avLst/>
          </a:prstGeom>
          <a:noFill/>
          <a:ln w="571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48672" name="TextBox 8"/>
          <p:cNvSpPr txBox="1"/>
          <p:nvPr/>
        </p:nvSpPr>
        <p:spPr>
          <a:xfrm>
            <a:off x="327546" y="6253243"/>
            <a:ext cx="3335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1</a:t>
            </a:r>
            <a:endParaRPr lang="en-IN" sz="2000" b="1" dirty="0"/>
          </a:p>
        </p:txBody>
      </p:sp>
      <p:sp>
        <p:nvSpPr>
          <p:cNvPr id="1048673" name="TextBox 9"/>
          <p:cNvSpPr txBox="1"/>
          <p:nvPr/>
        </p:nvSpPr>
        <p:spPr>
          <a:xfrm>
            <a:off x="1087267" y="6211013"/>
            <a:ext cx="82023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spc="600" dirty="0">
                <a:solidFill>
                  <a:schemeClr val="accent2">
                    <a:lumMod val="50000"/>
                  </a:schemeClr>
                </a:solidFill>
                <a:latin typeface="Agency FB" panose="020B0503020202020204" pitchFamily="34" charset="0"/>
              </a:rPr>
              <a:t>Sanjivani College of Engineering, Kopargaon.</a:t>
            </a:r>
            <a:endParaRPr lang="en-IN" sz="2000" b="1" spc="600" dirty="0">
              <a:solidFill>
                <a:schemeClr val="accent2">
                  <a:lumMod val="50000"/>
                </a:schemeClr>
              </a:solidFill>
              <a:latin typeface="Agency FB" panose="020B0503020202020204" pitchFamily="34" charset="0"/>
            </a:endParaRPr>
          </a:p>
        </p:txBody>
      </p:sp>
      <p:pic>
        <p:nvPicPr>
          <p:cNvPr id="2097187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2954" y="86915"/>
            <a:ext cx="1272540" cy="1287780"/>
          </a:xfrm>
          <a:prstGeom prst="rect">
            <a:avLst/>
          </a:prstGeom>
        </p:spPr>
      </p:pic>
      <p:pic>
        <p:nvPicPr>
          <p:cNvPr id="2097188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54190" y="-263730"/>
            <a:ext cx="1629068" cy="1629068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4C45B0F3-37C0-2EE1-DB81-F8357E50E33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924546" y="2204128"/>
            <a:ext cx="6090948" cy="3135223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8A74012-3A8C-3596-E004-D4F61FE042D7}"/>
              </a:ext>
            </a:extLst>
          </p:cNvPr>
          <p:cNvSpPr txBox="1"/>
          <p:nvPr/>
        </p:nvSpPr>
        <p:spPr>
          <a:xfrm>
            <a:off x="327546" y="1629406"/>
            <a:ext cx="529787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0" i="0"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At its simplest, deep learning can be thought of as a way to automate </a:t>
            </a:r>
            <a:r>
              <a:rPr lang="en-US" sz="2000" b="0" i="0" u="sng">
                <a:solidFill>
                  <a:srgbClr val="00B3AC"/>
                </a:solidFill>
                <a:effectLst/>
                <a:latin typeface="Arial" panose="020B0604020202020204" pitchFamily="34" charset="0"/>
                <a:hlinkClick r:id="rId5"/>
              </a:rPr>
              <a:t>predictive analytics</a:t>
            </a:r>
            <a:r>
              <a:rPr lang="en-US" sz="2000" b="0" i="0"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. </a:t>
            </a:r>
            <a:endParaRPr lang="en-US" sz="20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B71517-490D-F847-5021-8F48303FA986}"/>
              </a:ext>
            </a:extLst>
          </p:cNvPr>
          <p:cNvSpPr txBox="1"/>
          <p:nvPr/>
        </p:nvSpPr>
        <p:spPr>
          <a:xfrm>
            <a:off x="327546" y="2988904"/>
            <a:ext cx="468877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While traditional machine learning </a:t>
            </a:r>
            <a:r>
              <a:rPr lang="en-US" b="0" i="0" u="sng">
                <a:solidFill>
                  <a:srgbClr val="00B3AC"/>
                </a:solidFill>
                <a:effectLst/>
                <a:latin typeface="Arial" panose="020B0604020202020204" pitchFamily="34" charset="0"/>
                <a:hlinkClick r:id="rId6"/>
              </a:rPr>
              <a:t>algorithms</a:t>
            </a:r>
            <a:r>
              <a:rPr lang="en-US" b="0" i="0"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 are linear, deep learning algorithms are stacked in a </a:t>
            </a:r>
            <a:r>
              <a:rPr lang="en-US" b="0" i="0" u="sng">
                <a:solidFill>
                  <a:srgbClr val="00B3AC"/>
                </a:solidFill>
                <a:effectLst/>
                <a:latin typeface="Arial" panose="020B0604020202020204" pitchFamily="34" charset="0"/>
                <a:hlinkClick r:id="rId7"/>
              </a:rPr>
              <a:t>hierarchy</a:t>
            </a:r>
            <a:r>
              <a:rPr lang="en-US" b="0" i="0"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 of increasing complexity and abstraction.</a:t>
            </a:r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374526D-30CF-2322-2047-F3B5EFD34227}"/>
              </a:ext>
            </a:extLst>
          </p:cNvPr>
          <p:cNvSpPr txBox="1"/>
          <p:nvPr/>
        </p:nvSpPr>
        <p:spPr>
          <a:xfrm>
            <a:off x="314388" y="4784571"/>
            <a:ext cx="484523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>
                <a:solidFill>
                  <a:srgbClr val="4D5156"/>
                </a:solidFill>
                <a:effectLst/>
                <a:latin typeface="Roboto" panose="02000000000000000000" pitchFamily="2" charset="0"/>
              </a:rPr>
              <a:t>Deep Learning is called Deep </a:t>
            </a:r>
            <a:r>
              <a:rPr lang="en-US" b="1" i="0">
                <a:solidFill>
                  <a:srgbClr val="4D5156"/>
                </a:solidFill>
                <a:effectLst/>
                <a:latin typeface="Roboto" panose="02000000000000000000" pitchFamily="2" charset="0"/>
              </a:rPr>
              <a:t>because of the number of additional “Layers” we add to learn from the data</a:t>
            </a:r>
            <a:r>
              <a:rPr lang="en-US" b="0" i="0">
                <a:solidFill>
                  <a:srgbClr val="4D5156"/>
                </a:solidFill>
                <a:effectLst/>
                <a:latin typeface="Roboto" panose="02000000000000000000" pitchFamily="2" charset="0"/>
              </a:rPr>
              <a:t>. </a:t>
            </a:r>
            <a:endParaRPr 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4" name="Rectangle 3"/>
          <p:cNvSpPr/>
          <p:nvPr/>
        </p:nvSpPr>
        <p:spPr>
          <a:xfrm>
            <a:off x="941696" y="6168784"/>
            <a:ext cx="11250304" cy="45379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48675" name="Teardrop 4"/>
          <p:cNvSpPr/>
          <p:nvPr/>
        </p:nvSpPr>
        <p:spPr>
          <a:xfrm>
            <a:off x="136477" y="6168784"/>
            <a:ext cx="668740" cy="620975"/>
          </a:xfrm>
          <a:prstGeom prst="teardrop">
            <a:avLst/>
          </a:prstGeom>
          <a:noFill/>
          <a:ln w="571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48676" name="TextBox 8"/>
          <p:cNvSpPr txBox="1"/>
          <p:nvPr/>
        </p:nvSpPr>
        <p:spPr>
          <a:xfrm>
            <a:off x="327546" y="6253243"/>
            <a:ext cx="3335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1</a:t>
            </a:r>
            <a:endParaRPr lang="en-IN" sz="2000" b="1" dirty="0"/>
          </a:p>
        </p:txBody>
      </p:sp>
      <p:sp>
        <p:nvSpPr>
          <p:cNvPr id="1048677" name="TextBox 9"/>
          <p:cNvSpPr txBox="1"/>
          <p:nvPr/>
        </p:nvSpPr>
        <p:spPr>
          <a:xfrm>
            <a:off x="1087267" y="6211013"/>
            <a:ext cx="82023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spc="600" dirty="0">
                <a:solidFill>
                  <a:schemeClr val="accent2">
                    <a:lumMod val="50000"/>
                  </a:schemeClr>
                </a:solidFill>
                <a:latin typeface="Agency FB" panose="020B0503020202020204" pitchFamily="34" charset="0"/>
              </a:rPr>
              <a:t>Sanjivani College of Engineering, Kopargaon.</a:t>
            </a:r>
            <a:endParaRPr lang="en-IN" sz="2000" b="1" spc="600" dirty="0">
              <a:solidFill>
                <a:schemeClr val="accent2">
                  <a:lumMod val="50000"/>
                </a:schemeClr>
              </a:solidFill>
              <a:latin typeface="Agency FB" panose="020B0503020202020204" pitchFamily="34" charset="0"/>
            </a:endParaRPr>
          </a:p>
        </p:txBody>
      </p:sp>
      <p:pic>
        <p:nvPicPr>
          <p:cNvPr id="2097189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2954" y="86915"/>
            <a:ext cx="1272540" cy="1287780"/>
          </a:xfrm>
          <a:prstGeom prst="rect">
            <a:avLst/>
          </a:prstGeom>
        </p:spPr>
      </p:pic>
      <p:pic>
        <p:nvPicPr>
          <p:cNvPr id="2097190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54190" y="-263730"/>
            <a:ext cx="1629068" cy="162906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8FFB3D8-F09E-F428-D304-BDE00AD96446}"/>
              </a:ext>
            </a:extLst>
          </p:cNvPr>
          <p:cNvSpPr txBox="1"/>
          <p:nvPr/>
        </p:nvSpPr>
        <p:spPr>
          <a:xfrm>
            <a:off x="2784882" y="497036"/>
            <a:ext cx="616429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i="0">
                <a:solidFill>
                  <a:srgbClr val="202124"/>
                </a:solidFill>
                <a:effectLst/>
                <a:latin typeface="Google Sans"/>
              </a:rPr>
              <a:t>Deep Learning Applications</a:t>
            </a:r>
            <a:endParaRPr lang="en-US" sz="4000" b="1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A1C426-0ED3-D8E9-BA6F-F2FAE93473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722097"/>
            <a:ext cx="5181600" cy="4351338"/>
          </a:xfrm>
        </p:spPr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b="0" i="0">
                <a:solidFill>
                  <a:srgbClr val="202124"/>
                </a:solidFill>
                <a:effectLst/>
                <a:latin typeface="Google Sans"/>
              </a:rPr>
              <a:t>Deep Learning Applications</a:t>
            </a:r>
          </a:p>
          <a:p>
            <a:pPr marL="514350" indent="-514350">
              <a:buFont typeface="+mj-lt"/>
              <a:buAutoNum type="arabicPeriod"/>
            </a:pPr>
            <a:r>
              <a:rPr lang="en-US"/>
              <a:t>Natural language processing</a:t>
            </a:r>
          </a:p>
          <a:p>
            <a:pPr marL="514350" indent="-514350">
              <a:buFont typeface="+mj-lt"/>
              <a:buAutoNum type="arabicPeriod"/>
            </a:pPr>
            <a:r>
              <a:rPr lang="en-US"/>
              <a:t>Self-driving car</a:t>
            </a:r>
          </a:p>
          <a:p>
            <a:pPr marL="514350" indent="-514350">
              <a:buFont typeface="+mj-lt"/>
              <a:buAutoNum type="arabicPeriod"/>
            </a:pPr>
            <a:r>
              <a:rPr lang="en-US"/>
              <a:t>Pattern recognition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b="0" i="0">
                <a:solidFill>
                  <a:srgbClr val="4D5156"/>
                </a:solidFill>
                <a:effectLst/>
                <a:latin typeface="Roboto" panose="02000000000000000000" pitchFamily="2" charset="0"/>
              </a:rPr>
              <a:t>Natural language generation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/>
              <a:t>Virtual assistant</a:t>
            </a:r>
          </a:p>
          <a:p>
            <a:pPr marL="514350" indent="-514350">
              <a:buFont typeface="+mj-lt"/>
              <a:buAutoNum type="arabicPeriod"/>
            </a:pPr>
            <a:r>
              <a:rPr lang="en-US"/>
              <a:t>Healthcare</a:t>
            </a:r>
          </a:p>
          <a:p>
            <a:pPr marL="514350" indent="-514350">
              <a:buFont typeface="+mj-lt"/>
              <a:buAutoNum type="arabicPeriod"/>
            </a:pPr>
            <a:r>
              <a:rPr lang="en-US"/>
              <a:t>Chatbot</a:t>
            </a:r>
          </a:p>
          <a:p>
            <a:pPr marL="514350" indent="-514350">
              <a:buFont typeface="+mj-lt"/>
              <a:buAutoNum type="arabicPeriod"/>
            </a:pPr>
            <a:r>
              <a:rPr lang="en-US"/>
              <a:t>Computer vision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AFACC2B-36EE-6C62-FBAD-C91CC3B442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19800" y="1731454"/>
            <a:ext cx="5181600" cy="690016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/>
              <a:t>10.Drug discovery</a:t>
            </a:r>
          </a:p>
          <a:p>
            <a:pPr marL="0" indent="0">
              <a:buNone/>
            </a:pPr>
            <a:r>
              <a:rPr lang="en-US"/>
              <a:t>11.</a:t>
            </a:r>
            <a:r>
              <a:rPr lang="en-US" b="0" i="0">
                <a:solidFill>
                  <a:srgbClr val="4D5156"/>
                </a:solidFill>
                <a:effectLst/>
                <a:latin typeface="Roboto" panose="02000000000000000000" pitchFamily="2" charset="0"/>
              </a:rPr>
              <a:t> medical research</a:t>
            </a:r>
          </a:p>
          <a:p>
            <a:pPr marL="0" indent="0">
              <a:buNone/>
            </a:pPr>
            <a:r>
              <a:rPr lang="en-US">
                <a:solidFill>
                  <a:srgbClr val="4D5156"/>
                </a:solidFill>
                <a:latin typeface="Roboto" panose="02000000000000000000" pitchFamily="2" charset="0"/>
              </a:rPr>
              <a:t>12.Face recognition</a:t>
            </a:r>
            <a:endParaRPr lang="en-US"/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B0BAC503-F901-8077-2D3D-590543BFE7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5979" y="3232368"/>
            <a:ext cx="5486400" cy="2715379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8" name="Rectangle 3"/>
          <p:cNvSpPr/>
          <p:nvPr/>
        </p:nvSpPr>
        <p:spPr>
          <a:xfrm>
            <a:off x="941696" y="6168784"/>
            <a:ext cx="11250304" cy="45379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48679" name="Teardrop 4"/>
          <p:cNvSpPr/>
          <p:nvPr/>
        </p:nvSpPr>
        <p:spPr>
          <a:xfrm>
            <a:off x="136477" y="6168784"/>
            <a:ext cx="668740" cy="620975"/>
          </a:xfrm>
          <a:prstGeom prst="teardrop">
            <a:avLst/>
          </a:prstGeom>
          <a:noFill/>
          <a:ln w="571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48680" name="TextBox 8"/>
          <p:cNvSpPr txBox="1"/>
          <p:nvPr/>
        </p:nvSpPr>
        <p:spPr>
          <a:xfrm>
            <a:off x="327546" y="6253243"/>
            <a:ext cx="3335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1</a:t>
            </a:r>
            <a:endParaRPr lang="en-IN" sz="2000" b="1" dirty="0"/>
          </a:p>
        </p:txBody>
      </p:sp>
      <p:sp>
        <p:nvSpPr>
          <p:cNvPr id="1048681" name="TextBox 9"/>
          <p:cNvSpPr txBox="1"/>
          <p:nvPr/>
        </p:nvSpPr>
        <p:spPr>
          <a:xfrm>
            <a:off x="1087267" y="6211013"/>
            <a:ext cx="82023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spc="600" dirty="0">
                <a:solidFill>
                  <a:schemeClr val="accent2">
                    <a:lumMod val="50000"/>
                  </a:schemeClr>
                </a:solidFill>
                <a:latin typeface="Agency FB" panose="020B0503020202020204" pitchFamily="34" charset="0"/>
              </a:rPr>
              <a:t>Sanjivani College of Engineering, Kopargaon.</a:t>
            </a:r>
            <a:endParaRPr lang="en-IN" sz="2000" b="1" spc="600" dirty="0">
              <a:solidFill>
                <a:schemeClr val="accent2">
                  <a:lumMod val="50000"/>
                </a:schemeClr>
              </a:solidFill>
              <a:latin typeface="Agency FB" panose="020B0503020202020204" pitchFamily="34" charset="0"/>
            </a:endParaRPr>
          </a:p>
        </p:txBody>
      </p:sp>
      <p:pic>
        <p:nvPicPr>
          <p:cNvPr id="2097191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2954" y="86915"/>
            <a:ext cx="1272540" cy="1287780"/>
          </a:xfrm>
          <a:prstGeom prst="rect">
            <a:avLst/>
          </a:prstGeom>
        </p:spPr>
      </p:pic>
      <p:pic>
        <p:nvPicPr>
          <p:cNvPr id="2097192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54190" y="-263730"/>
            <a:ext cx="1629068" cy="162906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AE46BA-0377-D7D1-0E77-6DCF7C993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 Advantages of artificial intelligence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17050B-DF88-7032-1E95-D50508128D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endParaRPr lang="en-US"/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F6C2332F-96FC-0FCD-3B13-E355289664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i="0">
                <a:solidFill>
                  <a:srgbClr val="292929"/>
                </a:solidFill>
                <a:effectLst/>
                <a:latin typeface="charter"/>
              </a:rPr>
              <a:t>Reduction in Human Error</a:t>
            </a:r>
          </a:p>
          <a:p>
            <a:endParaRPr lang="en-US" b="1">
              <a:solidFill>
                <a:srgbClr val="292929"/>
              </a:solidFill>
              <a:latin typeface="charter"/>
            </a:endParaRPr>
          </a:p>
          <a:p>
            <a:r>
              <a:rPr lang="en-US" b="1" i="0">
                <a:solidFill>
                  <a:srgbClr val="292929"/>
                </a:solidFill>
                <a:effectLst/>
                <a:latin typeface="charter"/>
              </a:rPr>
              <a:t>Takes risks instead of Humans</a:t>
            </a:r>
          </a:p>
          <a:p>
            <a:endParaRPr lang="en-US" b="1">
              <a:solidFill>
                <a:srgbClr val="292929"/>
              </a:solidFill>
              <a:latin typeface="charter"/>
            </a:endParaRPr>
          </a:p>
          <a:p>
            <a:r>
              <a:rPr lang="en-US" b="1" i="0">
                <a:solidFill>
                  <a:srgbClr val="292929"/>
                </a:solidFill>
                <a:effectLst/>
                <a:latin typeface="charter"/>
              </a:rPr>
              <a:t>Available 24x7:</a:t>
            </a:r>
          </a:p>
          <a:p>
            <a:endParaRPr lang="en-US" b="1">
              <a:solidFill>
                <a:srgbClr val="292929"/>
              </a:solidFill>
              <a:latin typeface="charter"/>
            </a:endParaRPr>
          </a:p>
          <a:p>
            <a:r>
              <a:rPr lang="en-US" b="1" i="0">
                <a:solidFill>
                  <a:srgbClr val="292929"/>
                </a:solidFill>
                <a:effectLst/>
                <a:latin typeface="charter"/>
              </a:rPr>
              <a:t>Helping in Repetitive Jobs</a:t>
            </a:r>
          </a:p>
          <a:p>
            <a:endParaRPr lang="en-US" b="1">
              <a:solidFill>
                <a:srgbClr val="292929"/>
              </a:solidFill>
              <a:latin typeface="charter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2" name="Rectangle 3"/>
          <p:cNvSpPr/>
          <p:nvPr/>
        </p:nvSpPr>
        <p:spPr>
          <a:xfrm>
            <a:off x="941696" y="6168784"/>
            <a:ext cx="11250304" cy="45379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48683" name="Teardrop 4"/>
          <p:cNvSpPr/>
          <p:nvPr/>
        </p:nvSpPr>
        <p:spPr>
          <a:xfrm>
            <a:off x="136477" y="6168784"/>
            <a:ext cx="668740" cy="620975"/>
          </a:xfrm>
          <a:prstGeom prst="teardrop">
            <a:avLst/>
          </a:prstGeom>
          <a:noFill/>
          <a:ln w="571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48684" name="TextBox 8"/>
          <p:cNvSpPr txBox="1"/>
          <p:nvPr/>
        </p:nvSpPr>
        <p:spPr>
          <a:xfrm>
            <a:off x="327546" y="6253243"/>
            <a:ext cx="3335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1</a:t>
            </a:r>
            <a:endParaRPr lang="en-IN" sz="2000" b="1" dirty="0"/>
          </a:p>
        </p:txBody>
      </p:sp>
      <p:sp>
        <p:nvSpPr>
          <p:cNvPr id="1048685" name="TextBox 9"/>
          <p:cNvSpPr txBox="1"/>
          <p:nvPr/>
        </p:nvSpPr>
        <p:spPr>
          <a:xfrm>
            <a:off x="1087267" y="6211013"/>
            <a:ext cx="82023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spc="600" dirty="0">
                <a:solidFill>
                  <a:schemeClr val="accent2">
                    <a:lumMod val="50000"/>
                  </a:schemeClr>
                </a:solidFill>
                <a:latin typeface="Agency FB" panose="020B0503020202020204" pitchFamily="34" charset="0"/>
              </a:rPr>
              <a:t>Sanjivani College of Engineering, Kopargaon.</a:t>
            </a:r>
            <a:endParaRPr lang="en-IN" sz="2000" b="1" spc="600" dirty="0">
              <a:solidFill>
                <a:schemeClr val="accent2">
                  <a:lumMod val="50000"/>
                </a:schemeClr>
              </a:solidFill>
              <a:latin typeface="Agency FB" panose="020B0503020202020204" pitchFamily="34" charset="0"/>
            </a:endParaRPr>
          </a:p>
        </p:txBody>
      </p:sp>
      <p:pic>
        <p:nvPicPr>
          <p:cNvPr id="2097193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2954" y="86915"/>
            <a:ext cx="1272540" cy="1287780"/>
          </a:xfrm>
          <a:prstGeom prst="rect">
            <a:avLst/>
          </a:prstGeom>
        </p:spPr>
      </p:pic>
      <p:pic>
        <p:nvPicPr>
          <p:cNvPr id="2097194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54190" y="-263730"/>
            <a:ext cx="1629068" cy="1629068"/>
          </a:xfrm>
          <a:prstGeom prst="rect">
            <a:avLst/>
          </a:prstGeom>
        </p:spPr>
      </p:pic>
      <p:sp>
        <p:nvSpPr>
          <p:cNvPr id="5" name="Title 2">
            <a:extLst>
              <a:ext uri="{FF2B5EF4-FFF2-40B4-BE49-F238E27FC236}">
                <a16:creationId xmlns:a16="http://schemas.microsoft.com/office/drawing/2014/main" id="{28F38DC4-9035-A92C-B01F-A12A6BDB1B3B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/>
              <a:t>Disadvantages Of artificial intelligence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387D64D-2629-5BB9-C624-8AD9980900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i="0">
                <a:solidFill>
                  <a:srgbClr val="292929"/>
                </a:solidFill>
                <a:effectLst/>
                <a:latin typeface="charter"/>
              </a:rPr>
              <a:t>High Costs of Creation</a:t>
            </a:r>
          </a:p>
          <a:p>
            <a:endParaRPr lang="en-US" b="1">
              <a:solidFill>
                <a:srgbClr val="292929"/>
              </a:solidFill>
              <a:latin typeface="charter"/>
            </a:endParaRPr>
          </a:p>
          <a:p>
            <a:r>
              <a:rPr lang="en-US" b="1" i="0">
                <a:solidFill>
                  <a:srgbClr val="292929"/>
                </a:solidFill>
                <a:effectLst/>
                <a:latin typeface="charter"/>
              </a:rPr>
              <a:t>Making Humans Lazy</a:t>
            </a:r>
          </a:p>
          <a:p>
            <a:endParaRPr lang="en-US" b="1">
              <a:solidFill>
                <a:srgbClr val="292929"/>
              </a:solidFill>
              <a:latin typeface="charter"/>
            </a:endParaRPr>
          </a:p>
          <a:p>
            <a:r>
              <a:rPr lang="en-US" b="1" i="0">
                <a:solidFill>
                  <a:srgbClr val="292929"/>
                </a:solidFill>
                <a:effectLst/>
                <a:latin typeface="charter"/>
              </a:rPr>
              <a:t>Unemployment</a:t>
            </a:r>
          </a:p>
          <a:p>
            <a:endParaRPr lang="en-US" b="1">
              <a:solidFill>
                <a:srgbClr val="292929"/>
              </a:solidFill>
              <a:latin typeface="charter"/>
            </a:endParaRPr>
          </a:p>
          <a:p>
            <a:r>
              <a:rPr lang="en-US" b="1" i="0">
                <a:solidFill>
                  <a:srgbClr val="292929"/>
                </a:solidFill>
                <a:effectLst/>
                <a:latin typeface="charter"/>
              </a:rPr>
              <a:t>No Emotions</a:t>
            </a:r>
          </a:p>
          <a:p>
            <a:endParaRPr lang="en-US" b="1">
              <a:solidFill>
                <a:srgbClr val="292929"/>
              </a:solidFill>
              <a:latin typeface="charter"/>
            </a:endParaRPr>
          </a:p>
          <a:p>
            <a:r>
              <a:rPr lang="en-US" b="1" i="0">
                <a:solidFill>
                  <a:srgbClr val="292929"/>
                </a:solidFill>
                <a:effectLst/>
                <a:latin typeface="charter"/>
              </a:rPr>
              <a:t>Lacking Out of Box Thinking</a:t>
            </a:r>
            <a:endParaRPr lang="en-US"/>
          </a:p>
        </p:txBody>
      </p:sp>
      <p:sp>
        <p:nvSpPr>
          <p:cNvPr id="7" name="Content Placeholder 7">
            <a:extLst>
              <a:ext uri="{FF2B5EF4-FFF2-40B4-BE49-F238E27FC236}">
                <a16:creationId xmlns:a16="http://schemas.microsoft.com/office/drawing/2014/main" id="{78E47E5A-1C80-67E5-BBBB-D184549FA3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i="0">
                <a:solidFill>
                  <a:srgbClr val="292929"/>
                </a:solidFill>
                <a:effectLst/>
                <a:latin typeface="charter"/>
              </a:rPr>
              <a:t>Digital Assistance</a:t>
            </a:r>
          </a:p>
          <a:p>
            <a:endParaRPr lang="en-US" b="1">
              <a:solidFill>
                <a:srgbClr val="292929"/>
              </a:solidFill>
              <a:latin typeface="charter"/>
            </a:endParaRPr>
          </a:p>
          <a:p>
            <a:r>
              <a:rPr lang="en-US" b="1" i="0">
                <a:solidFill>
                  <a:srgbClr val="292929"/>
                </a:solidFill>
                <a:effectLst/>
                <a:latin typeface="charter"/>
              </a:rPr>
              <a:t>Faster Decisions</a:t>
            </a:r>
          </a:p>
          <a:p>
            <a:endParaRPr lang="en-US" b="1">
              <a:solidFill>
                <a:srgbClr val="292929"/>
              </a:solidFill>
              <a:latin typeface="charter"/>
            </a:endParaRPr>
          </a:p>
          <a:p>
            <a:r>
              <a:rPr lang="en-US" b="1" i="0">
                <a:solidFill>
                  <a:srgbClr val="292929"/>
                </a:solidFill>
                <a:effectLst/>
                <a:latin typeface="charter"/>
              </a:rPr>
              <a:t>Daily Applications</a:t>
            </a:r>
          </a:p>
          <a:p>
            <a:endParaRPr lang="en-US" b="1">
              <a:solidFill>
                <a:srgbClr val="292929"/>
              </a:solidFill>
              <a:latin typeface="charter"/>
            </a:endParaRPr>
          </a:p>
          <a:p>
            <a:r>
              <a:rPr lang="en-US" b="1" i="0">
                <a:solidFill>
                  <a:srgbClr val="292929"/>
                </a:solidFill>
                <a:effectLst/>
                <a:latin typeface="charter"/>
              </a:rPr>
              <a:t>New Inventions</a:t>
            </a:r>
            <a:endParaRPr 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6" name="Rectangle 3"/>
          <p:cNvSpPr/>
          <p:nvPr/>
        </p:nvSpPr>
        <p:spPr>
          <a:xfrm>
            <a:off x="941696" y="6168784"/>
            <a:ext cx="11250304" cy="45379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48687" name="Teardrop 4"/>
          <p:cNvSpPr/>
          <p:nvPr/>
        </p:nvSpPr>
        <p:spPr>
          <a:xfrm>
            <a:off x="136477" y="6168784"/>
            <a:ext cx="668740" cy="620975"/>
          </a:xfrm>
          <a:prstGeom prst="teardrop">
            <a:avLst/>
          </a:prstGeom>
          <a:noFill/>
          <a:ln w="571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48688" name="TextBox 8"/>
          <p:cNvSpPr txBox="1"/>
          <p:nvPr/>
        </p:nvSpPr>
        <p:spPr>
          <a:xfrm>
            <a:off x="327546" y="6253243"/>
            <a:ext cx="3335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1</a:t>
            </a:r>
            <a:endParaRPr lang="en-IN" sz="2000" b="1" dirty="0"/>
          </a:p>
        </p:txBody>
      </p:sp>
      <p:sp>
        <p:nvSpPr>
          <p:cNvPr id="1048689" name="TextBox 9"/>
          <p:cNvSpPr txBox="1"/>
          <p:nvPr/>
        </p:nvSpPr>
        <p:spPr>
          <a:xfrm>
            <a:off x="1087267" y="6211013"/>
            <a:ext cx="82023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spc="600" dirty="0">
                <a:solidFill>
                  <a:schemeClr val="accent2">
                    <a:lumMod val="50000"/>
                  </a:schemeClr>
                </a:solidFill>
                <a:latin typeface="Agency FB" panose="020B0503020202020204" pitchFamily="34" charset="0"/>
              </a:rPr>
              <a:t>Sanjivani College of Engineering, Kopargaon.</a:t>
            </a:r>
            <a:endParaRPr lang="en-IN" sz="2000" b="1" spc="600" dirty="0">
              <a:solidFill>
                <a:schemeClr val="accent2">
                  <a:lumMod val="50000"/>
                </a:schemeClr>
              </a:solidFill>
              <a:latin typeface="Agency FB" panose="020B0503020202020204" pitchFamily="34" charset="0"/>
            </a:endParaRPr>
          </a:p>
        </p:txBody>
      </p:sp>
      <p:pic>
        <p:nvPicPr>
          <p:cNvPr id="2097195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2954" y="86915"/>
            <a:ext cx="1272540" cy="1287780"/>
          </a:xfrm>
          <a:prstGeom prst="rect">
            <a:avLst/>
          </a:prstGeom>
        </p:spPr>
      </p:pic>
      <p:pic>
        <p:nvPicPr>
          <p:cNvPr id="2097196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54190" y="-263730"/>
            <a:ext cx="1629068" cy="1629068"/>
          </a:xfrm>
          <a:prstGeom prst="rect">
            <a:avLst/>
          </a:prstGeom>
        </p:spPr>
      </p:pic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4644A6BB-B275-A230-D454-E256B59771E7}"/>
              </a:ext>
            </a:extLst>
          </p:cNvPr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accent1"/>
                </a:solidFill>
                <a:hlinkClick r:id="rId4"/>
              </a:rPr>
              <a:t>https://youtu.be/iyb38dzetRk</a:t>
            </a:r>
            <a:endParaRPr lang="en-US">
              <a:solidFill>
                <a:schemeClr val="accent1"/>
              </a:solidFill>
            </a:endParaRPr>
          </a:p>
          <a:p>
            <a:endParaRPr lang="en-US">
              <a:solidFill>
                <a:schemeClr val="accent1"/>
              </a:solidFill>
            </a:endParaRPr>
          </a:p>
          <a:p>
            <a:r>
              <a:rPr lang="en-US">
                <a:solidFill>
                  <a:schemeClr val="accent1"/>
                </a:solidFill>
                <a:hlinkClick r:id="rId5"/>
              </a:rPr>
              <a:t>https://en.m.wikipedia.org/wiki/Artificial_intelligence</a:t>
            </a:r>
            <a:endParaRPr lang="en-US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US">
              <a:solidFill>
                <a:schemeClr val="accent1"/>
              </a:solidFill>
              <a:hlinkClick r:id="rId6"/>
            </a:endParaRPr>
          </a:p>
          <a:p>
            <a:r>
              <a:rPr lang="en-US">
                <a:solidFill>
                  <a:schemeClr val="accent1"/>
                </a:solidFill>
                <a:hlinkClick r:id="rId6"/>
              </a:rPr>
              <a:t>https://towardsdatascience.com/advantages-and-disadvantages-of-artificial-intelligence-182a5ef6588c</a:t>
            </a:r>
            <a:endParaRPr lang="en-US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US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US">
              <a:solidFill>
                <a:schemeClr val="accent1"/>
              </a:solidFill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D00D0E3D-B0A6-EF1E-4984-7516AA3A4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225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/>
              <a:t>References:-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1" name="Rectangle 3"/>
          <p:cNvSpPr/>
          <p:nvPr/>
        </p:nvSpPr>
        <p:spPr>
          <a:xfrm>
            <a:off x="941696" y="6168784"/>
            <a:ext cx="11250304" cy="45379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48592" name="Teardrop 4"/>
          <p:cNvSpPr/>
          <p:nvPr/>
        </p:nvSpPr>
        <p:spPr>
          <a:xfrm>
            <a:off x="136477" y="6168784"/>
            <a:ext cx="668740" cy="620975"/>
          </a:xfrm>
          <a:prstGeom prst="teardrop">
            <a:avLst/>
          </a:prstGeom>
          <a:noFill/>
          <a:ln w="571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48593" name="TextBox 8"/>
          <p:cNvSpPr txBox="1"/>
          <p:nvPr/>
        </p:nvSpPr>
        <p:spPr>
          <a:xfrm>
            <a:off x="327546" y="6253243"/>
            <a:ext cx="3335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1</a:t>
            </a:r>
            <a:endParaRPr lang="en-IN" sz="2000" b="1" dirty="0"/>
          </a:p>
        </p:txBody>
      </p:sp>
      <p:sp>
        <p:nvSpPr>
          <p:cNvPr id="1048594" name="TextBox 9"/>
          <p:cNvSpPr txBox="1"/>
          <p:nvPr/>
        </p:nvSpPr>
        <p:spPr>
          <a:xfrm>
            <a:off x="1087267" y="6211013"/>
            <a:ext cx="82023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spc="600" dirty="0">
                <a:solidFill>
                  <a:schemeClr val="accent2">
                    <a:lumMod val="50000"/>
                  </a:schemeClr>
                </a:solidFill>
                <a:latin typeface="Agency FB" panose="020B0503020202020204" pitchFamily="34" charset="0"/>
              </a:rPr>
              <a:t>Sanjivani College of Engineering, Kopargaon.</a:t>
            </a:r>
            <a:endParaRPr lang="en-IN" sz="2000" b="1" spc="600" dirty="0">
              <a:solidFill>
                <a:schemeClr val="accent2">
                  <a:lumMod val="50000"/>
                </a:schemeClr>
              </a:solidFill>
              <a:latin typeface="Agency FB" panose="020B0503020202020204" pitchFamily="34" charset="0"/>
            </a:endParaRPr>
          </a:p>
        </p:txBody>
      </p:sp>
      <p:pic>
        <p:nvPicPr>
          <p:cNvPr id="2097155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2954" y="86915"/>
            <a:ext cx="1272540" cy="1287780"/>
          </a:xfrm>
          <a:prstGeom prst="rect">
            <a:avLst/>
          </a:prstGeom>
        </p:spPr>
      </p:pic>
      <p:pic>
        <p:nvPicPr>
          <p:cNvPr id="2097156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54190" y="-263730"/>
            <a:ext cx="1629068" cy="1629068"/>
          </a:xfrm>
          <a:prstGeom prst="rect">
            <a:avLst/>
          </a:prstGeom>
        </p:spPr>
      </p:pic>
      <p:pic>
        <p:nvPicPr>
          <p:cNvPr id="2097157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48595" name="Rectangle 6"/>
          <p:cNvSpPr/>
          <p:nvPr/>
        </p:nvSpPr>
        <p:spPr>
          <a:xfrm>
            <a:off x="8680361" y="2600317"/>
            <a:ext cx="3335133" cy="228077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48596" name="Rectangle 10"/>
          <p:cNvSpPr/>
          <p:nvPr/>
        </p:nvSpPr>
        <p:spPr>
          <a:xfrm>
            <a:off x="8789583" y="2736153"/>
            <a:ext cx="3116688" cy="2009104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N" dirty="0"/>
          </a:p>
        </p:txBody>
      </p:sp>
      <p:sp>
        <p:nvSpPr>
          <p:cNvPr id="1048597" name="TextBox 11"/>
          <p:cNvSpPr txBox="1"/>
          <p:nvPr/>
        </p:nvSpPr>
        <p:spPr>
          <a:xfrm>
            <a:off x="9175000" y="2736153"/>
            <a:ext cx="20477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bg1"/>
                </a:solidFill>
                <a:latin typeface="Baskerville Old Face" panose="02020602080505020303" pitchFamily="18" charset="0"/>
              </a:rPr>
              <a:t>PRESENTED BY</a:t>
            </a:r>
          </a:p>
        </p:txBody>
      </p:sp>
      <p:sp>
        <p:nvSpPr>
          <p:cNvPr id="1048598" name="TextBox 13"/>
          <p:cNvSpPr txBox="1"/>
          <p:nvPr/>
        </p:nvSpPr>
        <p:spPr>
          <a:xfrm>
            <a:off x="9175000" y="3058849"/>
            <a:ext cx="2768958" cy="1691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b="1" dirty="0">
                <a:solidFill>
                  <a:schemeClr val="accent2">
                    <a:lumMod val="75000"/>
                  </a:schemeClr>
                </a:solidFill>
              </a:rPr>
              <a:t>KESHAV R. MORE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b="1" dirty="0">
                <a:solidFill>
                  <a:schemeClr val="accent2">
                    <a:lumMod val="75000"/>
                  </a:schemeClr>
                </a:solidFill>
              </a:rPr>
              <a:t>VIVEK A. MULE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b="1" dirty="0">
                <a:solidFill>
                  <a:schemeClr val="accent2">
                    <a:lumMod val="75000"/>
                  </a:schemeClr>
                </a:solidFill>
              </a:rPr>
              <a:t>PRANAV S. NAGARE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b="1" dirty="0">
                <a:solidFill>
                  <a:schemeClr val="accent2">
                    <a:lumMod val="75000"/>
                  </a:schemeClr>
                </a:solidFill>
              </a:rPr>
              <a:t>TEJAS B. NALKAR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b="1" dirty="0">
                <a:solidFill>
                  <a:schemeClr val="accent2">
                    <a:lumMod val="75000"/>
                  </a:schemeClr>
                </a:solidFill>
              </a:rPr>
              <a:t>PRANAV  V. NILE</a:t>
            </a:r>
          </a:p>
          <a:p>
            <a:endParaRPr lang="en-IN" dirty="0"/>
          </a:p>
        </p:txBody>
      </p:sp>
      <p:sp>
        <p:nvSpPr>
          <p:cNvPr id="1048599" name="TextBox 14"/>
          <p:cNvSpPr txBox="1"/>
          <p:nvPr/>
        </p:nvSpPr>
        <p:spPr>
          <a:xfrm>
            <a:off x="8215666" y="86915"/>
            <a:ext cx="2494281" cy="8915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pc="150" dirty="0">
                <a:solidFill>
                  <a:schemeClr val="tx1">
                    <a:lumMod val="85000"/>
                    <a:lumOff val="15000"/>
                  </a:schemeClr>
                </a:solidFill>
                <a:latin typeface="Cinzel Bold" panose="00000800000000000000" pitchFamily="50" charset="0"/>
              </a:rPr>
              <a:t>Under The Guidance of</a:t>
            </a:r>
            <a:r>
              <a:rPr lang="en-US" b="1" spc="150" dirty="0">
                <a:solidFill>
                  <a:schemeClr val="tx1">
                    <a:lumMod val="85000"/>
                    <a:lumOff val="15000"/>
                  </a:schemeClr>
                </a:solidFill>
                <a:latin typeface="Cinzel Bold" panose="00000800000000000000" pitchFamily="50" charset="0"/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en-US" b="1" spc="120" dirty="0">
                <a:solidFill>
                  <a:schemeClr val="bg1"/>
                </a:solidFill>
                <a:latin typeface="Jost* 400 Book" pitchFamily="50" charset="0"/>
                <a:ea typeface="Jost* 400 Book" pitchFamily="50" charset="0"/>
                <a:cs typeface="Arial" panose="020B0604020202020204" pitchFamily="34" charset="0"/>
              </a:rPr>
              <a:t>Prof. Y. A. </a:t>
            </a:r>
            <a:r>
              <a:rPr lang="en-US" b="1" spc="120" dirty="0" err="1">
                <a:solidFill>
                  <a:schemeClr val="bg1"/>
                </a:solidFill>
                <a:latin typeface="Jost* 400 Book" pitchFamily="50" charset="0"/>
                <a:ea typeface="Jost* 400 Book" pitchFamily="50" charset="0"/>
                <a:cs typeface="Arial" panose="020B0604020202020204" pitchFamily="34" charset="0"/>
              </a:rPr>
              <a:t>Bhavasar</a:t>
            </a:r>
            <a:endParaRPr lang="en-IN" b="1" spc="120" dirty="0">
              <a:solidFill>
                <a:schemeClr val="bg1"/>
              </a:solidFill>
              <a:latin typeface="Jost* 400 Book" pitchFamily="50" charset="0"/>
              <a:ea typeface="Jost* 400 Book" pitchFamily="50" charset="0"/>
              <a:cs typeface="Arial" panose="020B0604020202020204" pitchFamily="34" charset="0"/>
            </a:endParaRPr>
          </a:p>
          <a:p>
            <a:endParaRPr lang="en-IN" dirty="0"/>
          </a:p>
        </p:txBody>
      </p:sp>
      <p:sp>
        <p:nvSpPr>
          <p:cNvPr id="1048600" name="TextBox 15"/>
          <p:cNvSpPr txBox="1"/>
          <p:nvPr/>
        </p:nvSpPr>
        <p:spPr>
          <a:xfrm>
            <a:off x="-23310" y="0"/>
            <a:ext cx="2595881" cy="11582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spc="200" dirty="0">
                <a:solidFill>
                  <a:schemeClr val="bg1"/>
                </a:solidFill>
                <a:latin typeface="Cinzel Bold" panose="00000800000000000000" pitchFamily="50" charset="0"/>
              </a:rPr>
              <a:t>Mechanical Engineering</a:t>
            </a:r>
          </a:p>
          <a:p>
            <a:pPr algn="ctr"/>
            <a:r>
              <a:rPr lang="en-US" b="1" spc="200" dirty="0">
                <a:solidFill>
                  <a:schemeClr val="bg1"/>
                </a:solidFill>
                <a:latin typeface="Cinzel Bold" panose="00000800000000000000" pitchFamily="50" charset="0"/>
              </a:rPr>
              <a:t>B – Division</a:t>
            </a:r>
          </a:p>
          <a:p>
            <a:pPr algn="ctr"/>
            <a:r>
              <a:rPr lang="en-US" b="1" spc="200" dirty="0">
                <a:solidFill>
                  <a:schemeClr val="bg1"/>
                </a:solidFill>
                <a:latin typeface="Cinzel Bold" panose="00000800000000000000" pitchFamily="50" charset="0"/>
              </a:rPr>
              <a:t>Group -4 </a:t>
            </a:r>
            <a:endParaRPr lang="en-IN" b="1" spc="200" dirty="0">
              <a:solidFill>
                <a:schemeClr val="bg1"/>
              </a:solidFill>
              <a:latin typeface="Cinzel Bold" panose="00000800000000000000" pitchFamily="50" charset="0"/>
            </a:endParaRPr>
          </a:p>
          <a:p>
            <a:endParaRPr lang="en-IN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90" name="Rectangle 3"/>
          <p:cNvSpPr/>
          <p:nvPr/>
        </p:nvSpPr>
        <p:spPr>
          <a:xfrm>
            <a:off x="941696" y="6168784"/>
            <a:ext cx="11250304" cy="45379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48691" name="Teardrop 4"/>
          <p:cNvSpPr/>
          <p:nvPr/>
        </p:nvSpPr>
        <p:spPr>
          <a:xfrm>
            <a:off x="136477" y="6168784"/>
            <a:ext cx="668740" cy="620975"/>
          </a:xfrm>
          <a:prstGeom prst="teardrop">
            <a:avLst/>
          </a:prstGeom>
          <a:noFill/>
          <a:ln w="571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48692" name="TextBox 8"/>
          <p:cNvSpPr txBox="1"/>
          <p:nvPr/>
        </p:nvSpPr>
        <p:spPr>
          <a:xfrm>
            <a:off x="327546" y="6253243"/>
            <a:ext cx="3335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1</a:t>
            </a:r>
            <a:endParaRPr lang="en-IN" sz="2000" b="1" dirty="0"/>
          </a:p>
        </p:txBody>
      </p:sp>
      <p:sp>
        <p:nvSpPr>
          <p:cNvPr id="1048693" name="TextBox 9"/>
          <p:cNvSpPr txBox="1"/>
          <p:nvPr/>
        </p:nvSpPr>
        <p:spPr>
          <a:xfrm>
            <a:off x="1087267" y="6211013"/>
            <a:ext cx="82023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spc="600" dirty="0">
                <a:solidFill>
                  <a:schemeClr val="accent2">
                    <a:lumMod val="50000"/>
                  </a:schemeClr>
                </a:solidFill>
                <a:latin typeface="Agency FB" panose="020B0503020202020204" pitchFamily="34" charset="0"/>
              </a:rPr>
              <a:t>Sanjivani College of Engineering, Kopargaon.</a:t>
            </a:r>
            <a:endParaRPr lang="en-IN" sz="2000" b="1" spc="600" dirty="0">
              <a:solidFill>
                <a:schemeClr val="accent2">
                  <a:lumMod val="50000"/>
                </a:schemeClr>
              </a:solidFill>
              <a:latin typeface="Agency FB" panose="020B0503020202020204" pitchFamily="34" charset="0"/>
            </a:endParaRPr>
          </a:p>
        </p:txBody>
      </p:sp>
      <p:pic>
        <p:nvPicPr>
          <p:cNvPr id="2097197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2954" y="86915"/>
            <a:ext cx="1272540" cy="1287780"/>
          </a:xfrm>
          <a:prstGeom prst="rect">
            <a:avLst/>
          </a:prstGeom>
        </p:spPr>
      </p:pic>
      <p:pic>
        <p:nvPicPr>
          <p:cNvPr id="2097198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54190" y="-263730"/>
            <a:ext cx="1629068" cy="162906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30CBC52-66A9-66AC-A924-DF466626F0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rgbClr val="FF0000"/>
                </a:solidFill>
              </a:rPr>
              <a:t>                    THANK YOU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679494-8D88-7C66-6257-FA1260AC30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1" name="Rectangle 3"/>
          <p:cNvSpPr/>
          <p:nvPr/>
        </p:nvSpPr>
        <p:spPr>
          <a:xfrm>
            <a:off x="941696" y="6168784"/>
            <a:ext cx="11250304" cy="45379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48602" name="Teardrop 4"/>
          <p:cNvSpPr/>
          <p:nvPr/>
        </p:nvSpPr>
        <p:spPr>
          <a:xfrm>
            <a:off x="136477" y="6168784"/>
            <a:ext cx="668740" cy="620975"/>
          </a:xfrm>
          <a:prstGeom prst="teardrop">
            <a:avLst/>
          </a:prstGeom>
          <a:noFill/>
          <a:ln w="571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48603" name="TextBox 8"/>
          <p:cNvSpPr txBox="1"/>
          <p:nvPr/>
        </p:nvSpPr>
        <p:spPr>
          <a:xfrm>
            <a:off x="327546" y="6253243"/>
            <a:ext cx="3335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1</a:t>
            </a:r>
            <a:endParaRPr lang="en-IN" sz="2000" b="1" dirty="0"/>
          </a:p>
        </p:txBody>
      </p:sp>
      <p:sp>
        <p:nvSpPr>
          <p:cNvPr id="1048604" name="TextBox 9"/>
          <p:cNvSpPr txBox="1"/>
          <p:nvPr/>
        </p:nvSpPr>
        <p:spPr>
          <a:xfrm>
            <a:off x="1087267" y="6211013"/>
            <a:ext cx="82023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spc="600" dirty="0">
                <a:solidFill>
                  <a:schemeClr val="accent2">
                    <a:lumMod val="50000"/>
                  </a:schemeClr>
                </a:solidFill>
                <a:latin typeface="Agency FB" panose="020B0503020202020204" pitchFamily="34" charset="0"/>
              </a:rPr>
              <a:t>Sanjivani College of Engineering, Kopargaon.</a:t>
            </a:r>
            <a:endParaRPr lang="en-IN" sz="2000" b="1" spc="600" dirty="0">
              <a:solidFill>
                <a:schemeClr val="accent2">
                  <a:lumMod val="50000"/>
                </a:schemeClr>
              </a:solidFill>
              <a:latin typeface="Agency FB" panose="020B0503020202020204" pitchFamily="34" charset="0"/>
            </a:endParaRPr>
          </a:p>
        </p:txBody>
      </p:sp>
      <p:pic>
        <p:nvPicPr>
          <p:cNvPr id="2097158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2954" y="86915"/>
            <a:ext cx="1272540" cy="1287780"/>
          </a:xfrm>
          <a:prstGeom prst="rect">
            <a:avLst/>
          </a:prstGeom>
        </p:spPr>
      </p:pic>
      <p:pic>
        <p:nvPicPr>
          <p:cNvPr id="2097159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54190" y="-263730"/>
            <a:ext cx="1629068" cy="1629068"/>
          </a:xfrm>
          <a:prstGeom prst="rect">
            <a:avLst/>
          </a:prstGeom>
        </p:spPr>
      </p:pic>
      <p:sp>
        <p:nvSpPr>
          <p:cNvPr id="1048605" name="TextBox 2"/>
          <p:cNvSpPr txBox="1"/>
          <p:nvPr/>
        </p:nvSpPr>
        <p:spPr>
          <a:xfrm>
            <a:off x="3219719" y="289194"/>
            <a:ext cx="4450081" cy="5105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b="1" dirty="0">
                <a:latin typeface="Baskerville Old Face" panose="02020602080505020303" pitchFamily="18" charset="0"/>
              </a:rPr>
              <a:t>ARTIFICIAL INTELLIGENCE</a:t>
            </a:r>
          </a:p>
        </p:txBody>
      </p:sp>
      <p:pic>
        <p:nvPicPr>
          <p:cNvPr id="2097160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8896" y="1611881"/>
            <a:ext cx="5021352" cy="3344280"/>
          </a:xfrm>
          <a:prstGeom prst="rect">
            <a:avLst/>
          </a:prstGeom>
        </p:spPr>
      </p:pic>
      <p:sp>
        <p:nvSpPr>
          <p:cNvPr id="1048606" name="TextBox 6"/>
          <p:cNvSpPr txBox="1"/>
          <p:nvPr/>
        </p:nvSpPr>
        <p:spPr>
          <a:xfrm>
            <a:off x="258799" y="1365338"/>
            <a:ext cx="6308049" cy="1158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1" dirty="0"/>
              <a:t>Artificial intelligence (AI) is the ability of a </a:t>
            </a:r>
            <a:r>
              <a:rPr lang="en-US" b="1" dirty="0">
                <a:hlinkClick r:id="rId5"/>
              </a:rPr>
              <a:t>computer</a:t>
            </a:r>
            <a:r>
              <a:rPr lang="en-US" b="1" dirty="0"/>
              <a:t> or a </a:t>
            </a:r>
            <a:r>
              <a:rPr lang="en-US" b="1" dirty="0">
                <a:hlinkClick r:id="rId6"/>
              </a:rPr>
              <a:t>robot</a:t>
            </a:r>
            <a:r>
              <a:rPr lang="en-US" b="1" dirty="0"/>
              <a:t> controlled by a computer to do tasks that are usually done by humans because they require human intelligence and discernment.</a:t>
            </a:r>
            <a:endParaRPr lang="en-IN" b="1" dirty="0"/>
          </a:p>
        </p:txBody>
      </p:sp>
      <p:sp>
        <p:nvSpPr>
          <p:cNvPr id="1048607" name="TextBox 7"/>
          <p:cNvSpPr txBox="1"/>
          <p:nvPr/>
        </p:nvSpPr>
        <p:spPr>
          <a:xfrm>
            <a:off x="258799" y="2745322"/>
            <a:ext cx="6088380" cy="3581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1" dirty="0"/>
              <a:t>AI was a term first coined at Dartmouth College in 1956</a:t>
            </a:r>
            <a:r>
              <a:rPr lang="en-US" dirty="0"/>
              <a:t>.</a:t>
            </a:r>
            <a:endParaRPr lang="en-IN" dirty="0"/>
          </a:p>
        </p:txBody>
      </p:sp>
      <p:sp>
        <p:nvSpPr>
          <p:cNvPr id="1048608" name="TextBox 10"/>
          <p:cNvSpPr txBox="1"/>
          <p:nvPr/>
        </p:nvSpPr>
        <p:spPr>
          <a:xfrm>
            <a:off x="258799" y="3387453"/>
            <a:ext cx="5489566" cy="891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1" dirty="0"/>
              <a:t>The first work which is now recognized as AI was done by Warren McCulloch and Walter pits in 1943. They proposed a model of artificial neurons.</a:t>
            </a:r>
            <a:endParaRPr lang="en-IN" b="1" dirty="0"/>
          </a:p>
        </p:txBody>
      </p:sp>
      <p:sp>
        <p:nvSpPr>
          <p:cNvPr id="1048609" name="TextBox 11"/>
          <p:cNvSpPr txBox="1"/>
          <p:nvPr/>
        </p:nvSpPr>
        <p:spPr>
          <a:xfrm>
            <a:off x="258799" y="4506790"/>
            <a:ext cx="5262659" cy="891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1" dirty="0"/>
              <a:t>Donald Hebb demonstrated an updating rule for modifying the connection strength between neurons. His rule is now called Habana learning.</a:t>
            </a:r>
            <a:endParaRPr lang="en-IN" b="1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0" name="Rectangle 3"/>
          <p:cNvSpPr/>
          <p:nvPr/>
        </p:nvSpPr>
        <p:spPr>
          <a:xfrm>
            <a:off x="941696" y="6168784"/>
            <a:ext cx="11250304" cy="45379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48611" name="Teardrop 4"/>
          <p:cNvSpPr/>
          <p:nvPr/>
        </p:nvSpPr>
        <p:spPr>
          <a:xfrm>
            <a:off x="136477" y="6168784"/>
            <a:ext cx="668740" cy="620975"/>
          </a:xfrm>
          <a:prstGeom prst="teardrop">
            <a:avLst/>
          </a:prstGeom>
          <a:noFill/>
          <a:ln w="571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48612" name="TextBox 8"/>
          <p:cNvSpPr txBox="1"/>
          <p:nvPr/>
        </p:nvSpPr>
        <p:spPr>
          <a:xfrm>
            <a:off x="327546" y="6253243"/>
            <a:ext cx="3335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1</a:t>
            </a:r>
            <a:endParaRPr lang="en-IN" sz="2000" b="1" dirty="0"/>
          </a:p>
        </p:txBody>
      </p:sp>
      <p:sp>
        <p:nvSpPr>
          <p:cNvPr id="1048613" name="TextBox 9"/>
          <p:cNvSpPr txBox="1"/>
          <p:nvPr/>
        </p:nvSpPr>
        <p:spPr>
          <a:xfrm>
            <a:off x="1087267" y="6211013"/>
            <a:ext cx="82023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spc="600" dirty="0">
                <a:solidFill>
                  <a:schemeClr val="accent2">
                    <a:lumMod val="50000"/>
                  </a:schemeClr>
                </a:solidFill>
                <a:latin typeface="Agency FB" panose="020B0503020202020204" pitchFamily="34" charset="0"/>
              </a:rPr>
              <a:t>Sanjivani College of Engineering, Kopargaon.</a:t>
            </a:r>
            <a:endParaRPr lang="en-IN" sz="2000" b="1" spc="600" dirty="0">
              <a:solidFill>
                <a:schemeClr val="accent2">
                  <a:lumMod val="50000"/>
                </a:schemeClr>
              </a:solidFill>
              <a:latin typeface="Agency FB" panose="020B0503020202020204" pitchFamily="34" charset="0"/>
            </a:endParaRPr>
          </a:p>
        </p:txBody>
      </p:sp>
      <p:pic>
        <p:nvPicPr>
          <p:cNvPr id="2097161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2954" y="86915"/>
            <a:ext cx="1272540" cy="1287780"/>
          </a:xfrm>
          <a:prstGeom prst="rect">
            <a:avLst/>
          </a:prstGeom>
        </p:spPr>
      </p:pic>
      <p:pic>
        <p:nvPicPr>
          <p:cNvPr id="2097162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54190" y="-263730"/>
            <a:ext cx="1629068" cy="1629068"/>
          </a:xfrm>
          <a:prstGeom prst="rect">
            <a:avLst/>
          </a:prstGeom>
        </p:spPr>
      </p:pic>
      <p:sp>
        <p:nvSpPr>
          <p:cNvPr id="1048614" name="TextBox 2"/>
          <p:cNvSpPr txBox="1"/>
          <p:nvPr/>
        </p:nvSpPr>
        <p:spPr>
          <a:xfrm>
            <a:off x="1880315" y="297477"/>
            <a:ext cx="7409180" cy="9296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Baskerville Old Face" panose="02020602080505020303" pitchFamily="18" charset="0"/>
              </a:rPr>
              <a:t>The birth of Artificial Intelligence (1952-1956)</a:t>
            </a:r>
          </a:p>
          <a:p>
            <a:endParaRPr lang="en-IN" sz="2800" b="1" dirty="0">
              <a:latin typeface="Baskerville Old Face" panose="02020602080505020303" pitchFamily="18" charset="0"/>
            </a:endParaRPr>
          </a:p>
        </p:txBody>
      </p:sp>
      <p:sp>
        <p:nvSpPr>
          <p:cNvPr id="1048615" name="TextBox 5"/>
          <p:cNvSpPr txBox="1"/>
          <p:nvPr/>
        </p:nvSpPr>
        <p:spPr>
          <a:xfrm>
            <a:off x="116293" y="1745330"/>
            <a:ext cx="5819712" cy="891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1" dirty="0"/>
              <a:t>Year 1955: An Allen Newell and Herbert A. Simon created the "first artificial intelligence program "Which was named as "Logic Theorist".</a:t>
            </a:r>
            <a:endParaRPr lang="en-IN" b="1" dirty="0"/>
          </a:p>
        </p:txBody>
      </p:sp>
      <p:sp>
        <p:nvSpPr>
          <p:cNvPr id="1048616" name="TextBox 7"/>
          <p:cNvSpPr txBox="1"/>
          <p:nvPr/>
        </p:nvSpPr>
        <p:spPr>
          <a:xfrm>
            <a:off x="116293" y="2943852"/>
            <a:ext cx="5262017" cy="891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1" dirty="0"/>
              <a:t>This program had proved 38 of 52 Mathematics theorems, and find new and more elegant proofs for some theorems.</a:t>
            </a:r>
            <a:endParaRPr lang="en-IN" b="1" dirty="0"/>
          </a:p>
        </p:txBody>
      </p:sp>
      <p:sp>
        <p:nvSpPr>
          <p:cNvPr id="1048617" name="Rectangle 10"/>
          <p:cNvSpPr/>
          <p:nvPr/>
        </p:nvSpPr>
        <p:spPr>
          <a:xfrm>
            <a:off x="116293" y="4046932"/>
            <a:ext cx="6683752" cy="11582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rgbClr val="000000"/>
                </a:solidFill>
                <a:latin typeface="inter-bold"/>
              </a:rPr>
              <a:t>Year 1956:</a:t>
            </a:r>
            <a:r>
              <a:rPr lang="en-US" b="1" dirty="0">
                <a:solidFill>
                  <a:srgbClr val="000000"/>
                </a:solidFill>
                <a:latin typeface="inter-regular"/>
              </a:rPr>
              <a:t> The word "Artificial Intelligence" first adopted by        American Computer scientist John McCarthy at the Dartmouth Conference. For the first time, AI coined as an academic field.                                                               </a:t>
            </a:r>
            <a:endParaRPr lang="en-US" b="1" i="0" dirty="0">
              <a:solidFill>
                <a:srgbClr val="000000"/>
              </a:solidFill>
              <a:effectLst/>
              <a:latin typeface="inter-regular"/>
            </a:endParaRPr>
          </a:p>
        </p:txBody>
      </p:sp>
      <p:pic>
        <p:nvPicPr>
          <p:cNvPr id="2097163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6722" y="1745330"/>
            <a:ext cx="5198772" cy="376063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8" name="Rectangle 3"/>
          <p:cNvSpPr/>
          <p:nvPr/>
        </p:nvSpPr>
        <p:spPr>
          <a:xfrm>
            <a:off x="941696" y="6168784"/>
            <a:ext cx="11250304" cy="45379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48619" name="Teardrop 4"/>
          <p:cNvSpPr/>
          <p:nvPr/>
        </p:nvSpPr>
        <p:spPr>
          <a:xfrm>
            <a:off x="136477" y="6168784"/>
            <a:ext cx="668740" cy="620975"/>
          </a:xfrm>
          <a:prstGeom prst="teardrop">
            <a:avLst/>
          </a:prstGeom>
          <a:noFill/>
          <a:ln w="571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48620" name="TextBox 8"/>
          <p:cNvSpPr txBox="1"/>
          <p:nvPr/>
        </p:nvSpPr>
        <p:spPr>
          <a:xfrm>
            <a:off x="327546" y="6253243"/>
            <a:ext cx="3335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1</a:t>
            </a:r>
            <a:endParaRPr lang="en-IN" sz="2000" b="1" dirty="0"/>
          </a:p>
        </p:txBody>
      </p:sp>
      <p:sp>
        <p:nvSpPr>
          <p:cNvPr id="1048621" name="TextBox 9"/>
          <p:cNvSpPr txBox="1"/>
          <p:nvPr/>
        </p:nvSpPr>
        <p:spPr>
          <a:xfrm>
            <a:off x="1087267" y="6211013"/>
            <a:ext cx="82023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spc="600" dirty="0">
                <a:solidFill>
                  <a:schemeClr val="accent2">
                    <a:lumMod val="50000"/>
                  </a:schemeClr>
                </a:solidFill>
                <a:latin typeface="Agency FB" panose="020B0503020202020204" pitchFamily="34" charset="0"/>
              </a:rPr>
              <a:t>Sanjivani College of Engineering, Kopargaon.</a:t>
            </a:r>
            <a:endParaRPr lang="en-IN" sz="2000" b="1" spc="600" dirty="0">
              <a:solidFill>
                <a:schemeClr val="accent2">
                  <a:lumMod val="50000"/>
                </a:schemeClr>
              </a:solidFill>
              <a:latin typeface="Agency FB" panose="020B0503020202020204" pitchFamily="34" charset="0"/>
            </a:endParaRPr>
          </a:p>
        </p:txBody>
      </p:sp>
      <p:pic>
        <p:nvPicPr>
          <p:cNvPr id="2097164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2954" y="86915"/>
            <a:ext cx="1272540" cy="1287780"/>
          </a:xfrm>
          <a:prstGeom prst="rect">
            <a:avLst/>
          </a:prstGeom>
        </p:spPr>
      </p:pic>
      <p:pic>
        <p:nvPicPr>
          <p:cNvPr id="2097165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54190" y="-263730"/>
            <a:ext cx="1629068" cy="1629068"/>
          </a:xfrm>
          <a:prstGeom prst="rect">
            <a:avLst/>
          </a:prstGeom>
        </p:spPr>
      </p:pic>
      <p:sp>
        <p:nvSpPr>
          <p:cNvPr id="1048622" name="Rectangle 5"/>
          <p:cNvSpPr/>
          <p:nvPr/>
        </p:nvSpPr>
        <p:spPr>
          <a:xfrm>
            <a:off x="1374878" y="289194"/>
            <a:ext cx="7383780" cy="51054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800" b="1" dirty="0">
                <a:latin typeface="Baskerville Old Face" panose="02020602080505020303" pitchFamily="18" charset="0"/>
              </a:rPr>
              <a:t>APPLICATION OF ARTIFICIAL INTELLIGIENCE</a:t>
            </a:r>
          </a:p>
        </p:txBody>
      </p:sp>
      <p:sp>
        <p:nvSpPr>
          <p:cNvPr id="1048623" name="TextBox 6"/>
          <p:cNvSpPr txBox="1"/>
          <p:nvPr/>
        </p:nvSpPr>
        <p:spPr>
          <a:xfrm>
            <a:off x="560344" y="1782439"/>
            <a:ext cx="3434080" cy="32918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IN" sz="2400" b="1" dirty="0">
                <a:latin typeface="Bahnschrift SemiBold SemiConden" panose="020B0502040204020203" pitchFamily="34" charset="0"/>
              </a:rPr>
              <a:t>MACHINE LEARNING</a:t>
            </a:r>
          </a:p>
          <a:p>
            <a:pPr marL="342900" indent="-342900">
              <a:buFont typeface="+mj-lt"/>
              <a:buAutoNum type="arabicPeriod"/>
            </a:pPr>
            <a:endParaRPr lang="en-IN" sz="2400" b="1" dirty="0">
              <a:latin typeface="Bahnschrift SemiBold SemiConden" panose="020B0502040204020203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IN" sz="2400" b="1" dirty="0">
                <a:latin typeface="Bahnschrift SemiBold SemiConden" panose="020B0502040204020203" pitchFamily="34" charset="0"/>
              </a:rPr>
              <a:t>ROBOTICS</a:t>
            </a:r>
          </a:p>
          <a:p>
            <a:pPr marL="342900" indent="-342900">
              <a:buFont typeface="+mj-lt"/>
              <a:buAutoNum type="arabicPeriod"/>
            </a:pPr>
            <a:endParaRPr lang="en-IN" sz="2400" b="1" dirty="0">
              <a:latin typeface="Bahnschrift SemiBold SemiConden" panose="020B0502040204020203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IN" sz="2400" b="1" dirty="0">
                <a:latin typeface="Bahnschrift SemiBold SemiConden" panose="020B0502040204020203" pitchFamily="34" charset="0"/>
              </a:rPr>
              <a:t>IOT</a:t>
            </a:r>
          </a:p>
          <a:p>
            <a:pPr marL="342900" indent="-342900">
              <a:buFont typeface="+mj-lt"/>
              <a:buAutoNum type="arabicPeriod"/>
            </a:pPr>
            <a:endParaRPr lang="en-IN" sz="2400" b="1" dirty="0">
              <a:latin typeface="Bahnschrift SemiBold SemiConden" panose="020B0502040204020203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IN" sz="2400" b="1" dirty="0">
                <a:latin typeface="Bahnschrift SemiBold SemiConden" panose="020B0502040204020203" pitchFamily="34" charset="0"/>
              </a:rPr>
              <a:t>DEEP LEARNING</a:t>
            </a:r>
          </a:p>
          <a:p>
            <a:pPr marL="342900" indent="-342900">
              <a:buFont typeface="+mj-lt"/>
              <a:buAutoNum type="arabicPeriod"/>
            </a:pPr>
            <a:endParaRPr lang="en-IN" sz="2400" b="1" dirty="0">
              <a:latin typeface="Bahnschrift SemiBold SemiConden" panose="020B0502040204020203" pitchFamily="34" charset="0"/>
            </a:endParaRPr>
          </a:p>
          <a:p>
            <a:pPr marL="342900" indent="-342900">
              <a:buFont typeface="+mj-lt"/>
              <a:buAutoNum type="arabicPeriod"/>
            </a:pPr>
            <a:endParaRPr lang="en-IN" sz="2400" b="1" dirty="0">
              <a:latin typeface="Bahnschrift SemiBold SemiConden" panose="020B0502040204020203" pitchFamily="34" charset="0"/>
            </a:endParaRPr>
          </a:p>
        </p:txBody>
      </p:sp>
      <p:pic>
        <p:nvPicPr>
          <p:cNvPr id="2097166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4476" y="1388759"/>
            <a:ext cx="5715000" cy="3810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4" name="Rectangle 3"/>
          <p:cNvSpPr/>
          <p:nvPr/>
        </p:nvSpPr>
        <p:spPr>
          <a:xfrm>
            <a:off x="941696" y="6168784"/>
            <a:ext cx="11250304" cy="45379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48625" name="Teardrop 4"/>
          <p:cNvSpPr/>
          <p:nvPr/>
        </p:nvSpPr>
        <p:spPr>
          <a:xfrm>
            <a:off x="136477" y="6168784"/>
            <a:ext cx="668740" cy="620975"/>
          </a:xfrm>
          <a:prstGeom prst="teardrop">
            <a:avLst/>
          </a:prstGeom>
          <a:noFill/>
          <a:ln w="571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48626" name="TextBox 8"/>
          <p:cNvSpPr txBox="1"/>
          <p:nvPr/>
        </p:nvSpPr>
        <p:spPr>
          <a:xfrm>
            <a:off x="327546" y="6253243"/>
            <a:ext cx="3335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1</a:t>
            </a:r>
            <a:endParaRPr lang="en-IN" sz="2000" b="1" dirty="0"/>
          </a:p>
        </p:txBody>
      </p:sp>
      <p:sp>
        <p:nvSpPr>
          <p:cNvPr id="1048627" name="TextBox 9"/>
          <p:cNvSpPr txBox="1"/>
          <p:nvPr/>
        </p:nvSpPr>
        <p:spPr>
          <a:xfrm>
            <a:off x="1087267" y="6211013"/>
            <a:ext cx="82023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spc="600" dirty="0">
                <a:solidFill>
                  <a:schemeClr val="accent2">
                    <a:lumMod val="50000"/>
                  </a:schemeClr>
                </a:solidFill>
                <a:latin typeface="Agency FB" panose="020B0503020202020204" pitchFamily="34" charset="0"/>
              </a:rPr>
              <a:t>Sanjivani College of Engineering, Kopargaon.</a:t>
            </a:r>
            <a:endParaRPr lang="en-IN" sz="2000" b="1" spc="600" dirty="0">
              <a:solidFill>
                <a:schemeClr val="accent2">
                  <a:lumMod val="50000"/>
                </a:schemeClr>
              </a:solidFill>
              <a:latin typeface="Agency FB" panose="020B0503020202020204" pitchFamily="34" charset="0"/>
            </a:endParaRPr>
          </a:p>
        </p:txBody>
      </p:sp>
      <p:pic>
        <p:nvPicPr>
          <p:cNvPr id="2097167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2954" y="86915"/>
            <a:ext cx="1272540" cy="1287780"/>
          </a:xfrm>
          <a:prstGeom prst="rect">
            <a:avLst/>
          </a:prstGeom>
        </p:spPr>
      </p:pic>
      <p:pic>
        <p:nvPicPr>
          <p:cNvPr id="2097168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54190" y="-263730"/>
            <a:ext cx="1629068" cy="1629068"/>
          </a:xfrm>
          <a:prstGeom prst="rect">
            <a:avLst/>
          </a:prstGeom>
        </p:spPr>
      </p:pic>
      <p:sp>
        <p:nvSpPr>
          <p:cNvPr id="1048628" name="TextBox 2"/>
          <p:cNvSpPr txBox="1"/>
          <p:nvPr/>
        </p:nvSpPr>
        <p:spPr>
          <a:xfrm>
            <a:off x="3636783" y="86915"/>
            <a:ext cx="3535681" cy="5105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800" b="1" dirty="0">
                <a:latin typeface="Baskerville Old Face" panose="02020602080505020303" pitchFamily="18" charset="0"/>
              </a:rPr>
              <a:t>MACHINE LEARNING</a:t>
            </a:r>
          </a:p>
        </p:txBody>
      </p:sp>
      <p:sp>
        <p:nvSpPr>
          <p:cNvPr id="1048629" name="TextBox 5"/>
          <p:cNvSpPr txBox="1"/>
          <p:nvPr/>
        </p:nvSpPr>
        <p:spPr>
          <a:xfrm>
            <a:off x="136477" y="4647497"/>
            <a:ext cx="4990450" cy="891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1" dirty="0"/>
              <a:t>Machine learning was first conceived from the mathematical modeling of neural networks. </a:t>
            </a:r>
            <a:endParaRPr lang="en-IN" b="1" dirty="0"/>
          </a:p>
        </p:txBody>
      </p:sp>
      <p:pic>
        <p:nvPicPr>
          <p:cNvPr id="2097169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9234" y="1643243"/>
            <a:ext cx="5246260" cy="3945074"/>
          </a:xfrm>
          <a:prstGeom prst="rect">
            <a:avLst/>
          </a:prstGeom>
        </p:spPr>
      </p:pic>
      <p:sp>
        <p:nvSpPr>
          <p:cNvPr id="1048630" name="TextBox 15"/>
          <p:cNvSpPr txBox="1"/>
          <p:nvPr/>
        </p:nvSpPr>
        <p:spPr>
          <a:xfrm>
            <a:off x="136477" y="1669025"/>
            <a:ext cx="6047496" cy="891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1" dirty="0"/>
              <a:t>The term </a:t>
            </a:r>
            <a:r>
              <a:rPr lang="en-US" b="1" i="1" dirty="0"/>
              <a:t>machine learning</a:t>
            </a:r>
            <a:r>
              <a:rPr lang="en-US" b="1" dirty="0"/>
              <a:t> was coined in 1959 by </a:t>
            </a:r>
            <a:r>
              <a:rPr lang="en-US" b="1" dirty="0">
                <a:hlinkClick r:id="rId5" tooltip="Arthur Samuel"/>
              </a:rPr>
              <a:t>Arthur Samuel</a:t>
            </a:r>
            <a:r>
              <a:rPr lang="en-US" b="1" dirty="0"/>
              <a:t>, an </a:t>
            </a:r>
            <a:r>
              <a:rPr lang="en-US" b="1" dirty="0">
                <a:hlinkClick r:id="rId6" tooltip="IBM"/>
              </a:rPr>
              <a:t>IBM</a:t>
            </a:r>
            <a:r>
              <a:rPr lang="en-US" b="1" dirty="0"/>
              <a:t> employee and pioneer in the field of </a:t>
            </a:r>
            <a:r>
              <a:rPr lang="en-US" b="1" dirty="0">
                <a:hlinkClick r:id="rId7" tooltip="Computer gaming"/>
              </a:rPr>
              <a:t>computer gaming</a:t>
            </a:r>
            <a:r>
              <a:rPr lang="en-US" b="1" dirty="0"/>
              <a:t> and </a:t>
            </a:r>
            <a:r>
              <a:rPr lang="en-US" b="1" dirty="0">
                <a:hlinkClick r:id="rId8" tooltip="Artificial intelligence"/>
              </a:rPr>
              <a:t>artificial intelligence</a:t>
            </a:r>
            <a:r>
              <a:rPr lang="en-US" b="1" dirty="0"/>
              <a:t>.</a:t>
            </a:r>
            <a:endParaRPr lang="en-IN" b="1" dirty="0"/>
          </a:p>
        </p:txBody>
      </p:sp>
      <p:sp>
        <p:nvSpPr>
          <p:cNvPr id="1048631" name="TextBox 16"/>
          <p:cNvSpPr txBox="1"/>
          <p:nvPr/>
        </p:nvSpPr>
        <p:spPr>
          <a:xfrm>
            <a:off x="0" y="3096249"/>
            <a:ext cx="6687033" cy="14503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1" dirty="0"/>
              <a:t>Machine learning</a:t>
            </a:r>
            <a:r>
              <a:rPr lang="en-US" dirty="0"/>
              <a:t> (</a:t>
            </a:r>
            <a:r>
              <a:rPr lang="en-US" b="1" dirty="0"/>
              <a:t>ML</a:t>
            </a:r>
            <a:r>
              <a:rPr lang="en-US" dirty="0"/>
              <a:t>) is a field of inquiry devoted to understanding and building methods that 'learn', that is, methods that leverage data to improve performance on some set of tasks.</a:t>
            </a:r>
            <a:r>
              <a:rPr lang="en-US" baseline="30000" dirty="0">
                <a:hlinkClick r:id="rId9"/>
              </a:rPr>
              <a:t>[</a:t>
            </a:r>
            <a:r>
              <a:rPr lang="en-US" dirty="0"/>
              <a:t>It is seen as a part of </a:t>
            </a:r>
            <a:r>
              <a:rPr lang="en-US" dirty="0">
                <a:hlinkClick r:id="rId8" tooltip="Artificial intelligence"/>
              </a:rPr>
              <a:t>artificial intelligence</a:t>
            </a:r>
            <a:r>
              <a:rPr lang="en-US" dirty="0"/>
              <a:t>.</a:t>
            </a:r>
            <a:endParaRPr lang="en-IN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IN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2" name="Rectangle 3"/>
          <p:cNvSpPr/>
          <p:nvPr/>
        </p:nvSpPr>
        <p:spPr>
          <a:xfrm>
            <a:off x="941696" y="6168784"/>
            <a:ext cx="11250304" cy="45379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48633" name="Teardrop 4"/>
          <p:cNvSpPr/>
          <p:nvPr/>
        </p:nvSpPr>
        <p:spPr>
          <a:xfrm>
            <a:off x="136477" y="6168784"/>
            <a:ext cx="668740" cy="620975"/>
          </a:xfrm>
          <a:prstGeom prst="teardrop">
            <a:avLst/>
          </a:prstGeom>
          <a:noFill/>
          <a:ln w="571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48634" name="TextBox 8"/>
          <p:cNvSpPr txBox="1"/>
          <p:nvPr/>
        </p:nvSpPr>
        <p:spPr>
          <a:xfrm>
            <a:off x="327546" y="6253243"/>
            <a:ext cx="3335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1</a:t>
            </a:r>
            <a:endParaRPr lang="en-IN" sz="2000" b="1" dirty="0"/>
          </a:p>
        </p:txBody>
      </p:sp>
      <p:sp>
        <p:nvSpPr>
          <p:cNvPr id="1048635" name="TextBox 9"/>
          <p:cNvSpPr txBox="1"/>
          <p:nvPr/>
        </p:nvSpPr>
        <p:spPr>
          <a:xfrm>
            <a:off x="1087267" y="6211013"/>
            <a:ext cx="82023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spc="600" dirty="0">
                <a:solidFill>
                  <a:schemeClr val="accent2">
                    <a:lumMod val="50000"/>
                  </a:schemeClr>
                </a:solidFill>
                <a:latin typeface="Agency FB" panose="020B0503020202020204" pitchFamily="34" charset="0"/>
              </a:rPr>
              <a:t>Sanjivani College of Engineering, Kopargaon.</a:t>
            </a:r>
            <a:endParaRPr lang="en-IN" sz="2000" b="1" spc="600" dirty="0">
              <a:solidFill>
                <a:schemeClr val="accent2">
                  <a:lumMod val="50000"/>
                </a:schemeClr>
              </a:solidFill>
              <a:latin typeface="Agency FB" panose="020B0503020202020204" pitchFamily="34" charset="0"/>
            </a:endParaRPr>
          </a:p>
        </p:txBody>
      </p:sp>
      <p:pic>
        <p:nvPicPr>
          <p:cNvPr id="2097170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2954" y="86915"/>
            <a:ext cx="1272540" cy="1287780"/>
          </a:xfrm>
          <a:prstGeom prst="rect">
            <a:avLst/>
          </a:prstGeom>
        </p:spPr>
      </p:pic>
      <p:pic>
        <p:nvPicPr>
          <p:cNvPr id="2097171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54190" y="-263730"/>
            <a:ext cx="1629068" cy="1629068"/>
          </a:xfrm>
          <a:prstGeom prst="rect">
            <a:avLst/>
          </a:prstGeom>
        </p:spPr>
      </p:pic>
      <p:sp>
        <p:nvSpPr>
          <p:cNvPr id="1048636" name="Rectangle 11"/>
          <p:cNvSpPr/>
          <p:nvPr/>
        </p:nvSpPr>
        <p:spPr>
          <a:xfrm>
            <a:off x="661063" y="1321185"/>
            <a:ext cx="6096000" cy="1158240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1" dirty="0"/>
              <a:t>A paper by logician Walter Pitts and neuroscientist Warren McCulloch, published in 1943, attempted to mathematically map out thought processes and decision making in human cognition</a:t>
            </a:r>
            <a:endParaRPr lang="en-IN" dirty="0"/>
          </a:p>
        </p:txBody>
      </p:sp>
      <p:sp>
        <p:nvSpPr>
          <p:cNvPr id="1048637" name="Rectangle 14"/>
          <p:cNvSpPr/>
          <p:nvPr/>
        </p:nvSpPr>
        <p:spPr>
          <a:xfrm>
            <a:off x="661063" y="3183099"/>
            <a:ext cx="6096000" cy="891540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b="1" dirty="0"/>
              <a:t>Machine learning has become a very important response tool for cloud computing and ecommerce, and is being used in variety of cutting edge technologies.</a:t>
            </a:r>
          </a:p>
        </p:txBody>
      </p:sp>
      <p:pic>
        <p:nvPicPr>
          <p:cNvPr id="2097172" name="Picture 2" descr="https://upload.wikimedia.org/wikipedia/commons/thumb/f/fe/Fig-X_All_ML_as_a_subfield_of_AI.jpg/800px-Fig-X_All_ML_as_a_subfield_of_AI.jpg"/>
          <p:cNvPicPr>
            <a:picLocks noChangeAspect="1" noChangeArrowheads="1"/>
          </p:cNvPicPr>
          <p:nvPr/>
        </p:nvPicPr>
        <p:blipFill rotWithShape="1">
          <a:blip r:embed="rId4"/>
          <a:srcRect r="25272"/>
          <a:stretch>
            <a:fillRect/>
          </a:stretch>
        </p:blipFill>
        <p:spPr bwMode="auto">
          <a:xfrm>
            <a:off x="7672316" y="1454242"/>
            <a:ext cx="3833664" cy="3965615"/>
          </a:xfrm>
          <a:prstGeom prst="rect">
            <a:avLst/>
          </a:prstGeom>
          <a:noFill/>
        </p:spPr>
      </p:pic>
      <p:sp>
        <p:nvSpPr>
          <p:cNvPr id="1048638" name="TextBox 15"/>
          <p:cNvSpPr txBox="1"/>
          <p:nvPr/>
        </p:nvSpPr>
        <p:spPr>
          <a:xfrm>
            <a:off x="661063" y="4768274"/>
            <a:ext cx="7142480" cy="3581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b="1" dirty="0"/>
              <a:t>After AI(Artificial intelligence) Machine learning having importance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9" name="Rectangle 3"/>
          <p:cNvSpPr/>
          <p:nvPr/>
        </p:nvSpPr>
        <p:spPr>
          <a:xfrm>
            <a:off x="941696" y="6168784"/>
            <a:ext cx="11250304" cy="45379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48640" name="Teardrop 4"/>
          <p:cNvSpPr/>
          <p:nvPr/>
        </p:nvSpPr>
        <p:spPr>
          <a:xfrm>
            <a:off x="136477" y="6168784"/>
            <a:ext cx="668740" cy="620975"/>
          </a:xfrm>
          <a:prstGeom prst="teardrop">
            <a:avLst/>
          </a:prstGeom>
          <a:noFill/>
          <a:ln w="571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48641" name="TextBox 8"/>
          <p:cNvSpPr txBox="1"/>
          <p:nvPr/>
        </p:nvSpPr>
        <p:spPr>
          <a:xfrm>
            <a:off x="327546" y="6253243"/>
            <a:ext cx="3335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1</a:t>
            </a:r>
            <a:endParaRPr lang="en-IN" sz="2000" b="1" dirty="0"/>
          </a:p>
        </p:txBody>
      </p:sp>
      <p:sp>
        <p:nvSpPr>
          <p:cNvPr id="1048642" name="TextBox 9"/>
          <p:cNvSpPr txBox="1"/>
          <p:nvPr/>
        </p:nvSpPr>
        <p:spPr>
          <a:xfrm>
            <a:off x="1087267" y="6211013"/>
            <a:ext cx="82023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spc="600" dirty="0">
                <a:solidFill>
                  <a:schemeClr val="accent2">
                    <a:lumMod val="50000"/>
                  </a:schemeClr>
                </a:solidFill>
                <a:latin typeface="Agency FB" panose="020B0503020202020204" pitchFamily="34" charset="0"/>
              </a:rPr>
              <a:t>Sanjivani College of Engineering, Kopargaon.</a:t>
            </a:r>
            <a:endParaRPr lang="en-IN" sz="2000" b="1" spc="600" dirty="0">
              <a:solidFill>
                <a:schemeClr val="accent2">
                  <a:lumMod val="50000"/>
                </a:schemeClr>
              </a:solidFill>
              <a:latin typeface="Agency FB" panose="020B0503020202020204" pitchFamily="34" charset="0"/>
            </a:endParaRPr>
          </a:p>
        </p:txBody>
      </p:sp>
      <p:pic>
        <p:nvPicPr>
          <p:cNvPr id="2097173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2954" y="86915"/>
            <a:ext cx="1272540" cy="1287780"/>
          </a:xfrm>
          <a:prstGeom prst="rect">
            <a:avLst/>
          </a:prstGeom>
        </p:spPr>
      </p:pic>
      <p:pic>
        <p:nvPicPr>
          <p:cNvPr id="2097174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54190" y="-263730"/>
            <a:ext cx="1629068" cy="1629068"/>
          </a:xfrm>
          <a:prstGeom prst="rect">
            <a:avLst/>
          </a:prstGeom>
        </p:spPr>
      </p:pic>
      <p:sp>
        <p:nvSpPr>
          <p:cNvPr id="1048643" name="TextBox 2"/>
          <p:cNvSpPr txBox="1"/>
          <p:nvPr/>
        </p:nvSpPr>
        <p:spPr>
          <a:xfrm>
            <a:off x="2975019" y="469195"/>
            <a:ext cx="5313680" cy="5105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b="1" dirty="0">
                <a:latin typeface="Baskerville Old Face" panose="02020602080505020303" pitchFamily="18" charset="0"/>
              </a:rPr>
              <a:t>Application Of Machine Learning</a:t>
            </a:r>
          </a:p>
        </p:txBody>
      </p:sp>
      <p:sp>
        <p:nvSpPr>
          <p:cNvPr id="1048644" name="TextBox 6"/>
          <p:cNvSpPr txBox="1"/>
          <p:nvPr/>
        </p:nvSpPr>
        <p:spPr>
          <a:xfrm>
            <a:off x="470847" y="1407567"/>
            <a:ext cx="3357880" cy="40030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IN" sz="2400" b="1" dirty="0">
                <a:latin typeface="Baskerville Old Face" panose="02020602080505020303" pitchFamily="18" charset="0"/>
              </a:rPr>
              <a:t>Agriculture</a:t>
            </a:r>
          </a:p>
          <a:p>
            <a:pPr marL="457200" indent="-457200">
              <a:buFont typeface="+mj-lt"/>
              <a:buAutoNum type="arabicPeriod"/>
            </a:pPr>
            <a:endParaRPr lang="en-IN" sz="2400" b="1" dirty="0">
              <a:latin typeface="Baskerville Old Face" panose="02020602080505020303" pitchFamily="18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IN" sz="2400" b="1" dirty="0">
                <a:latin typeface="Baskerville Old Face" panose="02020602080505020303" pitchFamily="18" charset="0"/>
              </a:rPr>
              <a:t>Anatomy</a:t>
            </a:r>
          </a:p>
          <a:p>
            <a:pPr marL="457200" indent="-457200">
              <a:buFont typeface="+mj-lt"/>
              <a:buAutoNum type="arabicPeriod"/>
            </a:pPr>
            <a:endParaRPr lang="en-IN" sz="2400" b="1" dirty="0">
              <a:latin typeface="Baskerville Old Face" panose="02020602080505020303" pitchFamily="18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IN" sz="2400" b="1" dirty="0">
                <a:latin typeface="Baskerville Old Face" panose="02020602080505020303" pitchFamily="18" charset="0"/>
              </a:rPr>
              <a:t>Banking</a:t>
            </a:r>
          </a:p>
          <a:p>
            <a:pPr marL="457200" indent="-457200">
              <a:buFont typeface="+mj-lt"/>
              <a:buAutoNum type="arabicPeriod"/>
            </a:pPr>
            <a:endParaRPr lang="en-IN" sz="2400" b="1" dirty="0">
              <a:latin typeface="Baskerville Old Face" panose="02020602080505020303" pitchFamily="18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IN" sz="2400" b="1" dirty="0">
                <a:latin typeface="Baskerville Old Face" panose="02020602080505020303" pitchFamily="18" charset="0"/>
              </a:rPr>
              <a:t>Bioinformatics</a:t>
            </a:r>
          </a:p>
          <a:p>
            <a:pPr marL="457200" indent="-457200">
              <a:buFont typeface="+mj-lt"/>
              <a:buAutoNum type="arabicPeriod"/>
            </a:pPr>
            <a:endParaRPr lang="en-IN" sz="2400" b="1" dirty="0">
              <a:latin typeface="Baskerville Old Face" panose="02020602080505020303" pitchFamily="18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IN" sz="2400" b="1" dirty="0">
                <a:latin typeface="Baskerville Old Face" panose="02020602080505020303" pitchFamily="18" charset="0"/>
              </a:rPr>
              <a:t>Computer Networks</a:t>
            </a:r>
          </a:p>
          <a:p>
            <a:r>
              <a:rPr lang="en-IN" sz="2400" b="1" dirty="0">
                <a:latin typeface="Baskerville Old Face" panose="02020602080505020303" pitchFamily="18" charset="0"/>
              </a:rPr>
              <a:t> </a:t>
            </a:r>
          </a:p>
          <a:p>
            <a:r>
              <a:rPr lang="en-IN" sz="2400" b="1" dirty="0">
                <a:latin typeface="Baskerville Old Face" panose="02020602080505020303" pitchFamily="18" charset="0"/>
              </a:rPr>
              <a:t>6.    Computer Vision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6" name="Rectangle 3"/>
          <p:cNvSpPr/>
          <p:nvPr/>
        </p:nvSpPr>
        <p:spPr>
          <a:xfrm>
            <a:off x="941696" y="6168784"/>
            <a:ext cx="11250304" cy="45379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48647" name="Teardrop 4"/>
          <p:cNvSpPr/>
          <p:nvPr/>
        </p:nvSpPr>
        <p:spPr>
          <a:xfrm>
            <a:off x="136477" y="6168784"/>
            <a:ext cx="668740" cy="620975"/>
          </a:xfrm>
          <a:prstGeom prst="teardrop">
            <a:avLst/>
          </a:prstGeom>
          <a:noFill/>
          <a:ln w="571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48648" name="TextBox 8"/>
          <p:cNvSpPr txBox="1"/>
          <p:nvPr/>
        </p:nvSpPr>
        <p:spPr>
          <a:xfrm>
            <a:off x="327546" y="6253243"/>
            <a:ext cx="3335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1</a:t>
            </a:r>
            <a:endParaRPr lang="en-IN" sz="2000" b="1" dirty="0"/>
          </a:p>
        </p:txBody>
      </p:sp>
      <p:sp>
        <p:nvSpPr>
          <p:cNvPr id="1048649" name="TextBox 9"/>
          <p:cNvSpPr txBox="1"/>
          <p:nvPr/>
        </p:nvSpPr>
        <p:spPr>
          <a:xfrm>
            <a:off x="1087267" y="6211013"/>
            <a:ext cx="82023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spc="600" dirty="0">
                <a:solidFill>
                  <a:schemeClr val="accent2">
                    <a:lumMod val="50000"/>
                  </a:schemeClr>
                </a:solidFill>
                <a:latin typeface="Agency FB" panose="020B0503020202020204" pitchFamily="34" charset="0"/>
              </a:rPr>
              <a:t>Sanjivani College of Engineering, Kopargaon.</a:t>
            </a:r>
            <a:endParaRPr lang="en-IN" sz="2000" b="1" spc="600" dirty="0">
              <a:solidFill>
                <a:schemeClr val="accent2">
                  <a:lumMod val="50000"/>
                </a:schemeClr>
              </a:solidFill>
              <a:latin typeface="Agency FB" panose="020B0503020202020204" pitchFamily="34" charset="0"/>
            </a:endParaRPr>
          </a:p>
        </p:txBody>
      </p:sp>
      <p:pic>
        <p:nvPicPr>
          <p:cNvPr id="2097175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2954" y="86915"/>
            <a:ext cx="1272540" cy="1287780"/>
          </a:xfrm>
          <a:prstGeom prst="rect">
            <a:avLst/>
          </a:prstGeom>
        </p:spPr>
      </p:pic>
      <p:pic>
        <p:nvPicPr>
          <p:cNvPr id="2097176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54190" y="-263730"/>
            <a:ext cx="1629068" cy="1629068"/>
          </a:xfrm>
          <a:prstGeom prst="rect">
            <a:avLst/>
          </a:prstGeom>
        </p:spPr>
      </p:pic>
      <p:pic>
        <p:nvPicPr>
          <p:cNvPr id="2097203" name="Picture 2097202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8373917" y="1576509"/>
            <a:ext cx="3641577" cy="3704983"/>
          </a:xfrm>
          <a:prstGeom prst="rect">
            <a:avLst/>
          </a:prstGeom>
        </p:spPr>
      </p:pic>
      <p:sp>
        <p:nvSpPr>
          <p:cNvPr id="1048754" name="TextBox 1048753"/>
          <p:cNvSpPr txBox="1"/>
          <p:nvPr/>
        </p:nvSpPr>
        <p:spPr>
          <a:xfrm>
            <a:off x="4058915" y="105965"/>
            <a:ext cx="4000000" cy="62484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3600" b="1">
                <a:solidFill>
                  <a:srgbClr val="000000"/>
                </a:solidFill>
              </a:rPr>
              <a:t>ROBOTICS</a:t>
            </a:r>
            <a:endParaRPr lang="en-IN" sz="2800" b="1">
              <a:solidFill>
                <a:srgbClr val="000000"/>
              </a:solidFill>
            </a:endParaRPr>
          </a:p>
        </p:txBody>
      </p:sp>
      <p:sp>
        <p:nvSpPr>
          <p:cNvPr id="1048755" name="TextBox 1048754"/>
          <p:cNvSpPr txBox="1"/>
          <p:nvPr/>
        </p:nvSpPr>
        <p:spPr>
          <a:xfrm>
            <a:off x="867522" y="1183743"/>
            <a:ext cx="7612311" cy="435863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n"/>
            </a:pPr>
            <a:r>
              <a:rPr lang="en-US" sz="2400">
                <a:solidFill>
                  <a:srgbClr val="000000"/>
                </a:solidFill>
              </a:rPr>
              <a:t>A ROBOT is a mechanical or virtual artificial agent, usually an electro-mechanical machine that is guided by a computer program or electronic circuitry. Robots can be autonomous or semi-autonomous. A Robot may convey a sense of intelligence or thought of its own.</a:t>
            </a:r>
            <a:endParaRPr lang="en-IN" sz="2400">
              <a:solidFill>
                <a:srgbClr val="000000"/>
              </a:solidFill>
            </a:endParaRPr>
          </a:p>
          <a:p>
            <a:endParaRPr lang="en-IN" sz="2400">
              <a:solidFill>
                <a:srgbClr val="000000"/>
              </a:solidFill>
            </a:endParaRPr>
          </a:p>
          <a:p>
            <a:pPr marL="285750" indent="-285750">
              <a:buFont typeface="Wingdings" charset="2"/>
              <a:buChar char="n"/>
            </a:pPr>
            <a:r>
              <a:rPr lang="en-US" sz="2400">
                <a:solidFill>
                  <a:srgbClr val="000000"/>
                </a:solidFill>
              </a:rPr>
              <a:t>Honda's Advanced Step in Innovative Mobility (ASIMO) and TOSY'S TOSY Ping Pong Playing Robot (TOPIO) to Industrial robots, medical operating robots, patent assist robots, dog therapy robots, collectively programmed Swarm robots,</a:t>
            </a:r>
            <a:endParaRPr lang="en-IN" sz="24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TH Sarabun PSK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TH Sarabun PSK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20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Advantages of artificial intelligence</vt:lpstr>
      <vt:lpstr>Disadvantages Of artificial intelligence</vt:lpstr>
      <vt:lpstr>References:-</vt:lpstr>
      <vt:lpstr>                    THANK YOU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Akash M</dc:creator>
  <cp:lastModifiedBy>918080007113</cp:lastModifiedBy>
  <cp:revision>2</cp:revision>
  <dcterms:created xsi:type="dcterms:W3CDTF">2022-05-19T04:45:05Z</dcterms:created>
  <dcterms:modified xsi:type="dcterms:W3CDTF">2022-07-08T18:16:47Z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429327b85e2748e192bcc9b82d5d1cbc</vt:lpwstr>
  </property>
</Properties>
</file>